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handoutMasterIdLst>
    <p:handoutMasterId r:id="rId24"/>
  </p:handoutMasterIdLst>
  <p:sldIdLst>
    <p:sldId id="277" r:id="rId2"/>
    <p:sldId id="279" r:id="rId3"/>
    <p:sldId id="278" r:id="rId4"/>
    <p:sldId id="280" r:id="rId5"/>
    <p:sldId id="293" r:id="rId6"/>
    <p:sldId id="301" r:id="rId7"/>
    <p:sldId id="290" r:id="rId8"/>
    <p:sldId id="297" r:id="rId9"/>
    <p:sldId id="302" r:id="rId10"/>
    <p:sldId id="285" r:id="rId11"/>
    <p:sldId id="295" r:id="rId12"/>
    <p:sldId id="296" r:id="rId13"/>
    <p:sldId id="300" r:id="rId14"/>
    <p:sldId id="286" r:id="rId15"/>
    <p:sldId id="288" r:id="rId16"/>
    <p:sldId id="287" r:id="rId17"/>
    <p:sldId id="289" r:id="rId18"/>
    <p:sldId id="294" r:id="rId19"/>
    <p:sldId id="259" r:id="rId20"/>
    <p:sldId id="260" r:id="rId21"/>
    <p:sldId id="292" r:id="rId22"/>
    <p:sldId id="284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57217-BD0D-41AB-9555-06EDA0A7F644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1B2CC-C3E2-4738-8DD2-BB100D5AD7F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467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37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222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82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36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916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451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430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648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477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5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8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83827A-EC51-4B70-B307-FB2F3592C92C}" type="datetimeFigureOut">
              <a:rPr lang="fi-FI" smtClean="0"/>
              <a:t>10.3.2016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9022EB7-7895-47AE-93CE-1E4C12552967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35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hvistamo.f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Nuoren itsetunnon vahvistaminen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pPr marL="1671400" lvl="6" indent="0">
              <a:buNone/>
            </a:pPr>
            <a:endParaRPr lang="fi-FI" dirty="0" smtClean="0"/>
          </a:p>
          <a:p>
            <a:pPr marL="1671400" lvl="6" indent="0">
              <a:buNone/>
            </a:pPr>
            <a:endParaRPr lang="fi-FI" dirty="0"/>
          </a:p>
          <a:p>
            <a:pPr marL="1671400" lvl="6" indent="0">
              <a:buNone/>
            </a:pPr>
            <a:r>
              <a:rPr lang="fi-FI" sz="2000" dirty="0" smtClean="0"/>
              <a:t>10.3.2016</a:t>
            </a:r>
          </a:p>
          <a:p>
            <a:pPr marL="1671400" lvl="6" indent="0">
              <a:buNone/>
            </a:pPr>
            <a:r>
              <a:rPr lang="fi-FI" dirty="0" err="1" smtClean="0"/>
              <a:t>Tuulevi</a:t>
            </a:r>
            <a:r>
              <a:rPr lang="fi-FI" dirty="0" smtClean="0"/>
              <a:t> </a:t>
            </a:r>
            <a:r>
              <a:rPr lang="fi-FI" dirty="0" err="1" smtClean="0"/>
              <a:t>Larri</a:t>
            </a:r>
            <a:endParaRPr lang="fi-FI" dirty="0" smtClean="0"/>
          </a:p>
          <a:p>
            <a:pPr marL="1671400" lvl="6" indent="0">
              <a:buNone/>
            </a:pPr>
            <a:r>
              <a:rPr lang="fi-FI" dirty="0" smtClean="0"/>
              <a:t>Psyk.sh, työnohjaaja</a:t>
            </a:r>
          </a:p>
          <a:p>
            <a:pPr marL="1671400" lvl="6" indent="0">
              <a:buNone/>
            </a:pPr>
            <a:r>
              <a:rPr lang="fi-FI" dirty="0" smtClean="0"/>
              <a:t>Kriisi-ja perhetyöntekijä SPR, Nuorten Turvatalo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988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Tunnetaidot ja itsetunto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Itsearvostus</a:t>
            </a:r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Itsehallinta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Empatiakyky</a:t>
            </a:r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Sosiaaliset </a:t>
            </a:r>
            <a:r>
              <a:rPr lang="fi-FI" dirty="0" smtClean="0">
                <a:solidFill>
                  <a:schemeClr val="tx1"/>
                </a:solidFill>
              </a:rPr>
              <a:t>tunnetaidot ja ihmissuhdetaidot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Kykyä tunnistaa ja säädellä omia tunteita sekä ilmaista niitä rakentavasti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245" y="20848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Tunteiden tunnistaminen ja säätely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Taitoa havaita omia tunteita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Taitoa ymmärtää syitä, jotka tunteet synnyttävät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Tunteiden käsittelyä sopivina annoksina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Sillä tavalla tunteet ovat jollain lailla hallittavissa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Tunteet eivät käy ylivoimaisiksi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Edellyttää kykyä lohduttaa ja rauhoittaa itseä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34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VOIMME aikuisina AUTTAA nuoren TUNTEIDEN TUNNISTAMISTA JA SÄÄTELYÄ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476" y="2286000"/>
            <a:ext cx="2403186" cy="4022725"/>
          </a:xfrm>
        </p:spPr>
      </p:pic>
    </p:spTree>
    <p:extLst>
      <p:ext uri="{BB962C8B-B14F-4D97-AF65-F5344CB8AC3E}">
        <p14:creationId xmlns:p14="http://schemas.microsoft.com/office/powerpoint/2010/main" val="27833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4" y="0"/>
            <a:ext cx="9525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Tunteiden säätelyä on kyky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Palauttaa tunnetasapaino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Hallita ja kanavoida impulsseja ja himoja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Säädellä vihanilmauksia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Lohduttaa itseä ja muita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Tasoittaa tunnekuohuja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Rentoutua jännityksestä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13" y="3371984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Omien tarpeiden kuuntelu ja muiden tarpeiden huomaaminen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pPr marL="45720" indent="0">
              <a:buNone/>
            </a:pP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Yksinkertaisimmillaan se on sitä että huomaa milloin itsellä on nälkä, milloin väsyttää ja milloin on tarvetta esim. liikunnalle.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Itsearvostusta – kykyä rakastaa itseään, hyväksyä itsensä ja uskoa omiin mahdollisuuksiin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Omien tarpeiden kuuntelu on itsestä huolehtimista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Omien tarpeiden kuuntelu on yhteydessä jämäkkyyteen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3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Tunteiden rakentavaa ilmaisua 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Lämpimien tunteiden osoittaminen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Heikkouksien ja haavoittuvuuden salliminen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Loukkaantumisesta ja kiukusta kertominen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Surun näyttäminen ja siinä lohduttaminen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Kannustaminen ja rohkaisu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Myönteisen palautteen antaminen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Kuunteleminen ja läsnäolo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Toisen huomioiminen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Myötätunnon osoittaminen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Ilahduttaminen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130" y="2998698"/>
            <a:ext cx="25908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1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Jämäkkyys eli </a:t>
            </a:r>
            <a:r>
              <a:rPr lang="fi-FI" dirty="0" err="1" smtClean="0"/>
              <a:t>assertiivisuus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Kykyä puolustaa omia oikeuksia toista ihmistä loukkaamatta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Fyysisiä ja henkisiä rajoja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Omien resurssien ja voimavarojen rajoja – </a:t>
            </a:r>
            <a:r>
              <a:rPr lang="fi-FI" dirty="0" err="1" smtClean="0">
                <a:solidFill>
                  <a:schemeClr val="tx1"/>
                </a:solidFill>
              </a:rPr>
              <a:t>EI;n</a:t>
            </a:r>
            <a:r>
              <a:rPr lang="fi-FI" dirty="0" smtClean="0">
                <a:solidFill>
                  <a:schemeClr val="tx1"/>
                </a:solidFill>
              </a:rPr>
              <a:t> sanomisen opettelua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Jämäkkä ihminen tiedostaa omat ajatuksensa ja tunteensa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Hän osaa kuunnella toisia ja eläytyä toisen tilanteeseen pitäen kuitenkin koko ajan puolensa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Jämäkkä ihminen osaa jo kantaa vastuun omista tunteista ja osaa pitää huolta itsestään.				www. Vahvistamo.fi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00" y="446898"/>
            <a:ext cx="10775885" cy="6067503"/>
          </a:xfrm>
        </p:spPr>
      </p:pic>
    </p:spTree>
    <p:extLst>
      <p:ext uri="{BB962C8B-B14F-4D97-AF65-F5344CB8AC3E}">
        <p14:creationId xmlns:p14="http://schemas.microsoft.com/office/powerpoint/2010/main" val="2946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42" y="323488"/>
            <a:ext cx="7480516" cy="62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406530" y="2200386"/>
            <a:ext cx="53612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Mitä itsetunto oikein onkaan</a:t>
            </a:r>
          </a:p>
          <a:p>
            <a:endParaRPr lang="fi-FI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Aikuisen tehtävät itsetunnon tukemisessa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Katsaus tunnetaitoihin</a:t>
            </a: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68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742" y="323488"/>
            <a:ext cx="7480516" cy="62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8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10058400" cy="566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1049528" y="3265713"/>
            <a:ext cx="9875520" cy="2321859"/>
          </a:xfrm>
        </p:spPr>
        <p:txBody>
          <a:bodyPr>
            <a:normAutofit fontScale="90000"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Lähteet:	</a:t>
            </a:r>
            <a:r>
              <a:rPr lang="fi-FI" sz="2000" dirty="0" smtClean="0">
                <a:solidFill>
                  <a:schemeClr val="tx1"/>
                </a:solidFill>
              </a:rPr>
              <a:t>Miten tuen lapsen ja nuoren itsetuntoa 2008; Raisa </a:t>
            </a:r>
            <a:r>
              <a:rPr lang="fi-FI" sz="2000" dirty="0" err="1" smtClean="0">
                <a:solidFill>
                  <a:schemeClr val="tx1"/>
                </a:solidFill>
              </a:rPr>
              <a:t>Cacciatore</a:t>
            </a:r>
            <a:r>
              <a:rPr lang="fi-FI" sz="2000" dirty="0" smtClean="0">
                <a:solidFill>
                  <a:schemeClr val="tx1"/>
                </a:solidFill>
              </a:rPr>
              <a:t> – Erja Korteniemi-Poikela – 	Maarit Huovinen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/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	</a:t>
            </a:r>
            <a:r>
              <a:rPr lang="fi-FI" sz="2000" dirty="0" smtClean="0">
                <a:solidFill>
                  <a:schemeClr val="tx1"/>
                </a:solidFill>
              </a:rPr>
              <a:t>Vahva vanhemmuus – paras tuki nuoren kasvuun 2005 (toim. Jaana Syrjälä) Väestöliitto</a:t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/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	</a:t>
            </a:r>
            <a:r>
              <a:rPr lang="fi-FI" sz="2000" dirty="0" smtClean="0">
                <a:solidFill>
                  <a:schemeClr val="tx1"/>
                </a:solidFill>
                <a:hlinkClick r:id="rId2"/>
              </a:rPr>
              <a:t>www.vahvistamo.fi</a:t>
            </a:r>
            <a:r>
              <a:rPr lang="fi-FI" sz="2000" dirty="0" smtClean="0">
                <a:solidFill>
                  <a:schemeClr val="tx1"/>
                </a:solidFill>
              </a:rPr>
              <a:t/>
            </a:r>
            <a:br>
              <a:rPr lang="fi-FI" sz="2000" dirty="0" smtClean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/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 smtClean="0">
                <a:solidFill>
                  <a:schemeClr val="tx1"/>
                </a:solidFill>
              </a:rPr>
              <a:t>	Uudistuva </a:t>
            </a:r>
            <a:r>
              <a:rPr lang="fi-FI" sz="2000" dirty="0" err="1" smtClean="0">
                <a:solidFill>
                  <a:schemeClr val="tx1"/>
                </a:solidFill>
              </a:rPr>
              <a:t>miellenteystyö</a:t>
            </a:r>
            <a:r>
              <a:rPr lang="fi-FI" sz="2000" dirty="0" smtClean="0">
                <a:solidFill>
                  <a:schemeClr val="tx1"/>
                </a:solidFill>
              </a:rPr>
              <a:t> 2014; Vuorilehto, </a:t>
            </a:r>
            <a:r>
              <a:rPr lang="fi-FI" sz="2000" dirty="0" err="1" smtClean="0">
                <a:solidFill>
                  <a:schemeClr val="tx1"/>
                </a:solidFill>
              </a:rPr>
              <a:t>larri</a:t>
            </a:r>
            <a:r>
              <a:rPr lang="fi-FI" sz="2000" dirty="0" smtClean="0">
                <a:solidFill>
                  <a:schemeClr val="tx1"/>
                </a:solidFill>
              </a:rPr>
              <a:t>, kurki  &amp;</a:t>
            </a:r>
            <a:r>
              <a:rPr lang="fi-FI" sz="2000" dirty="0" err="1" smtClean="0">
                <a:solidFill>
                  <a:schemeClr val="tx1"/>
                </a:solidFill>
              </a:rPr>
              <a:t>hätönen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400" dirty="0"/>
              <a:t>	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/>
              <a:t>	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17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	</a:t>
            </a:r>
            <a:r>
              <a:rPr lang="fi-FI" dirty="0" smtClean="0">
                <a:solidFill>
                  <a:schemeClr val="tx1"/>
                </a:solidFill>
              </a:rPr>
              <a:t>Itsetunto</a:t>
            </a:r>
            <a:r>
              <a:rPr lang="fi-FI" dirty="0" smtClean="0"/>
              <a:t> 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Nuori, jolla on hyvä itsetunto, asuu tyytyväisenä oman nahkansa sisällä. Hän hyväksyy itsensä sellaisena kuin on. Hän tietää mitä tekee ja saavuttaa tavoitteensa.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 Hän on varma, avoin ja tulee toimeen muiden kanssa. Hän luottaa omiin kykyihinsä ja ominaisuuksiinsa ja osaa kohdata myös puutteensa.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 Hänellä on taito nähdä itsensä myönteisenä kokonaisuutena, ja hän uskaltaa olla erilainen eikä ole muiden johdateltavissa.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Lapsi, jolla on huono itsetunto, epäilee omia voimiaan ja kykyjään selviytyä haasteista.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 Itsetunto on kykyä kuunnella ja noudattaa omantunnon ääntä.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		…     		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8" indent="-182880">
              <a:spcBef>
                <a:spcPts val="1400"/>
              </a:spcBef>
            </a:pPr>
            <a:r>
              <a:rPr lang="fi-FI" sz="2200" dirty="0">
                <a:solidFill>
                  <a:schemeClr val="tx1"/>
                </a:solidFill>
              </a:rPr>
              <a:t>Nuori, jolla on hyvä itsetunto, suhtautuu toiveikkaan luottavaisesti itseensä, ympäristöönsä ja tulevaisuuteensa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Hyvä itsetunto antaa nuorelle luvan olla  oma itsensä,  olla omaa mieltä asioista ja kuunnella toisten mielipiteitä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Hyvä itsetunto auttaa nuorta keskittymään omiin tavoitteisiin ja opiskeluun</a:t>
            </a:r>
          </a:p>
          <a:p>
            <a:endParaRPr lang="fi-FI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Kun on tasapainossa itsensä kanssa, ei ole tarvetta alistaa muita</a:t>
            </a:r>
          </a:p>
          <a:p>
            <a:pPr marL="4572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23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             ….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7" y="352658"/>
            <a:ext cx="11007726" cy="6198044"/>
          </a:xfrm>
        </p:spPr>
      </p:pic>
    </p:spTree>
    <p:extLst>
      <p:ext uri="{BB962C8B-B14F-4D97-AF65-F5344CB8AC3E}">
        <p14:creationId xmlns:p14="http://schemas.microsoft.com/office/powerpoint/2010/main" val="21607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hyvä itsetunto kehittyy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Turvallinen kiintymyssuhde on kaiken lähtökohta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Tunne siitä, että maailma on ennakoitavissa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Suhteeseen mahtuu kaikki lapsen tunteet</a:t>
            </a:r>
          </a:p>
          <a:p>
            <a:pPr marL="0" indent="0">
              <a:buNone/>
            </a:pPr>
            <a:endParaRPr lang="fi-FI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Myös negatiiviset tunteet:  viha ja raivo, pettymys, suru </a:t>
            </a:r>
            <a:r>
              <a:rPr lang="fi-FI" dirty="0" err="1" smtClean="0"/>
              <a:t>jne</a:t>
            </a:r>
            <a:endParaRPr lang="fi-FI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Lapsi tulee hyväksytyksi myös epäonnistuneena, surkeana ja vihaisena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On hyvä sellaisena kuin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Helliminen, kosketus ja katseen merkitys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 smtClean="0"/>
              <a:t>Lapselle kehittyy tunne siitä, että oma keho on hyvä ja rakastamisen arvoinen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97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Aikuisen tehtävät itsetunnon tukemisessa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fi-FI" dirty="0" smtClean="0"/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Usko nuoreen 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Ole läsnä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Kohtaa hänet ja kuuntele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Tue tarvittaessa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Iloitse arjesta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Ole mallina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Huomioi yksilöllisyys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Pysy aikuisena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Huomioi oma jaksamisesi</a:t>
            </a:r>
          </a:p>
          <a:p>
            <a:pPr marL="502920" indent="-457200">
              <a:buFont typeface="+mj-lt"/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Usko itseesi – olet maailman paras vanhempi ja aikuinen lapsellesi ( Raisa </a:t>
            </a:r>
            <a:r>
              <a:rPr lang="fi-FI" dirty="0" err="1" smtClean="0">
                <a:solidFill>
                  <a:schemeClr val="tx1"/>
                </a:solidFill>
              </a:rPr>
              <a:t>Cacciatore</a:t>
            </a:r>
            <a:r>
              <a:rPr lang="fi-FI" dirty="0" smtClean="0">
                <a:solidFill>
                  <a:schemeClr val="tx1"/>
                </a:solidFill>
              </a:rPr>
              <a:t>)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54" y="317477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          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24128" y="2247364"/>
            <a:ext cx="9720071" cy="4023360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Aikuinen on luja seinä ja pehmeä syli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Minimoi häpeän kokemukset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Älä nolaa tai nöyryytä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Lohduta itsensä noloksi tuntevaa lasta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Muista kiittäminen aina kun siihen on aihetta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Huomioi lapsen/nuoren luonteen piirteet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Anna myönteistä palautetta aina kun siihen on aihetta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Ehkäise kiusaamista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Etsi harrastuksia, joissa nuori kokee olevansa taitava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Keskusteluja ja kompromisseja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Ota lapsi/nuori mukaan elämään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70" y="2738840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fi-FI" dirty="0"/>
          </a:p>
          <a:p>
            <a:pPr lvl="2">
              <a:buFont typeface="Arial" panose="020B0604020202020204" pitchFamily="34" charset="0"/>
              <a:buChar char="•"/>
            </a:pPr>
            <a:endParaRPr lang="fi-FI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fi-FI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fi-FI" sz="2400" dirty="0" smtClean="0"/>
              <a:t>Nuoruus on ailahtelua </a:t>
            </a:r>
            <a:r>
              <a:rPr lang="fi-FI" sz="2400" dirty="0" err="1" smtClean="0"/>
              <a:t>kaikkivoipaisuuden</a:t>
            </a:r>
            <a:r>
              <a:rPr lang="fi-FI" sz="2400" dirty="0" smtClean="0"/>
              <a:t> ja arvottomuuden tunteiden välillä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i-FI" sz="2000" dirty="0" smtClean="0"/>
              <a:t>Jari Sinkkonen</a:t>
            </a:r>
          </a:p>
          <a:p>
            <a:pPr marL="1225296" lvl="8" indent="0">
              <a:buNone/>
            </a:pPr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17" y="39852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Integraali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476</TotalTime>
  <Words>577</Words>
  <Application>Microsoft Office PowerPoint</Application>
  <PresentationFormat>Laajakuva</PresentationFormat>
  <Paragraphs>121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Tw Cen MT Condensed</vt:lpstr>
      <vt:lpstr>Wingdings 3</vt:lpstr>
      <vt:lpstr>Integraali</vt:lpstr>
      <vt:lpstr> Nuoren itsetunnon vahvistaminen</vt:lpstr>
      <vt:lpstr>PowerPoint-esitys</vt:lpstr>
      <vt:lpstr>   Itsetunto …</vt:lpstr>
      <vt:lpstr>  …       …</vt:lpstr>
      <vt:lpstr>             ….</vt:lpstr>
      <vt:lpstr>Miten hyvä itsetunto kehittyy</vt:lpstr>
      <vt:lpstr>Aikuisen tehtävät itsetunnon tukemisessa</vt:lpstr>
      <vt:lpstr>…          …</vt:lpstr>
      <vt:lpstr>…</vt:lpstr>
      <vt:lpstr>Tunnetaidot ja itsetunto</vt:lpstr>
      <vt:lpstr>Tunteiden tunnistaminen ja säätely</vt:lpstr>
      <vt:lpstr>MITEN VOIMME aikuisina AUTTAA nuoren TUNTEIDEN TUNNISTAMISTA JA SÄÄTELYÄ</vt:lpstr>
      <vt:lpstr>PowerPoint-esitys</vt:lpstr>
      <vt:lpstr>Tunteiden säätelyä on kyky</vt:lpstr>
      <vt:lpstr>Omien tarpeiden kuuntelu ja muiden tarpeiden huomaaminen</vt:lpstr>
      <vt:lpstr>Tunteiden rakentavaa ilmaisua on</vt:lpstr>
      <vt:lpstr>Jämäkkyys eli assertiivisuus</vt:lpstr>
      <vt:lpstr>PowerPoint-esitys</vt:lpstr>
      <vt:lpstr>PowerPoint-esitys</vt:lpstr>
      <vt:lpstr>PowerPoint-esitys</vt:lpstr>
      <vt:lpstr>PowerPoint-esitys</vt:lpstr>
      <vt:lpstr>Lähteet: Miten tuen lapsen ja nuoren itsetuntoa 2008; Raisa Cacciatore – Erja Korteniemi-Poikela –  Maarit Huovinen   Vahva vanhemmuus – paras tuki nuoren kasvuun 2005 (toim. Jaana Syrjälä) Väestöliitto   www.vahvistamo.fi   Uudistuva miellenteystyö 2014; Vuorilehto, larri, kurki  &amp;hätönen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Acer Aspire</dc:creator>
  <cp:lastModifiedBy>Sirke Salmela</cp:lastModifiedBy>
  <cp:revision>40</cp:revision>
  <cp:lastPrinted>2013-10-24T11:48:29Z</cp:lastPrinted>
  <dcterms:created xsi:type="dcterms:W3CDTF">2013-10-24T06:57:31Z</dcterms:created>
  <dcterms:modified xsi:type="dcterms:W3CDTF">2016-03-10T17:40:19Z</dcterms:modified>
</cp:coreProperties>
</file>