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44"/>
  </p:notesMasterIdLst>
  <p:handoutMasterIdLst>
    <p:handoutMasterId r:id="rId45"/>
  </p:handoutMasterIdLst>
  <p:sldIdLst>
    <p:sldId id="256" r:id="rId6"/>
    <p:sldId id="288" r:id="rId7"/>
    <p:sldId id="303" r:id="rId8"/>
    <p:sldId id="257" r:id="rId9"/>
    <p:sldId id="304" r:id="rId10"/>
    <p:sldId id="305" r:id="rId11"/>
    <p:sldId id="306" r:id="rId12"/>
    <p:sldId id="285" r:id="rId13"/>
    <p:sldId id="269" r:id="rId14"/>
    <p:sldId id="276" r:id="rId15"/>
    <p:sldId id="277" r:id="rId16"/>
    <p:sldId id="292" r:id="rId17"/>
    <p:sldId id="296" r:id="rId18"/>
    <p:sldId id="294" r:id="rId19"/>
    <p:sldId id="298" r:id="rId20"/>
    <p:sldId id="307" r:id="rId21"/>
    <p:sldId id="270" r:id="rId22"/>
    <p:sldId id="300" r:id="rId23"/>
    <p:sldId id="301" r:id="rId24"/>
    <p:sldId id="297" r:id="rId25"/>
    <p:sldId id="284" r:id="rId26"/>
    <p:sldId id="263" r:id="rId27"/>
    <p:sldId id="264" r:id="rId28"/>
    <p:sldId id="291" r:id="rId29"/>
    <p:sldId id="280" r:id="rId30"/>
    <p:sldId id="281" r:id="rId31"/>
    <p:sldId id="283" r:id="rId32"/>
    <p:sldId id="282" r:id="rId33"/>
    <p:sldId id="289" r:id="rId34"/>
    <p:sldId id="290" r:id="rId35"/>
    <p:sldId id="295" r:id="rId36"/>
    <p:sldId id="299" r:id="rId37"/>
    <p:sldId id="272" r:id="rId38"/>
    <p:sldId id="271" r:id="rId39"/>
    <p:sldId id="308" r:id="rId40"/>
    <p:sldId id="273" r:id="rId41"/>
    <p:sldId id="275" r:id="rId42"/>
    <p:sldId id="30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ja Niskala" initials="MN" lastIdx="1" clrIdx="0">
    <p:extLst>
      <p:ext uri="{19B8F6BF-5375-455C-9EA6-DF929625EA0E}">
        <p15:presenceInfo xmlns:p15="http://schemas.microsoft.com/office/powerpoint/2012/main" userId="S-1-5-21-1702263916-3070528024-1274952198-1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15"/>
    <a:srgbClr val="D4701E"/>
    <a:srgbClr val="FF8211"/>
    <a:srgbClr val="C2671C"/>
    <a:srgbClr val="FF800D"/>
    <a:srgbClr val="CC9900"/>
    <a:srgbClr val="D8C066"/>
    <a:srgbClr val="5E5930"/>
    <a:srgbClr val="FBF1C9"/>
    <a:srgbClr val="58A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8271" autoAdjust="0"/>
  </p:normalViewPr>
  <p:slideViewPr>
    <p:cSldViewPr snapToGrid="0">
      <p:cViewPr varScale="1">
        <p:scale>
          <a:sx n="62" d="100"/>
          <a:sy n="62" d="100"/>
        </p:scale>
        <p:origin x="798"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1" d="100"/>
          <a:sy n="101"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795B2A-C705-4C06-A189-A286CEEB0779}" type="datetimeFigureOut">
              <a:rPr lang="fi-FI" smtClean="0"/>
              <a:t>18.10.2016</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1C046A-DA4A-4C17-B6E8-D225202B86FF}" type="slidenum">
              <a:rPr lang="fi-FI" smtClean="0"/>
              <a:t>‹#›</a:t>
            </a:fld>
            <a:endParaRPr lang="fi-FI"/>
          </a:p>
        </p:txBody>
      </p:sp>
    </p:spTree>
    <p:extLst>
      <p:ext uri="{BB962C8B-B14F-4D97-AF65-F5344CB8AC3E}">
        <p14:creationId xmlns:p14="http://schemas.microsoft.com/office/powerpoint/2010/main" val="301952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66EBD-7FC9-42B3-98DF-42394A8227D9}" type="datetimeFigureOut">
              <a:rPr lang="fi-FI" smtClean="0"/>
              <a:t>18.10.2016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43D90-4C02-4CCB-B81F-BE17176F1E09}" type="slidenum">
              <a:rPr lang="fi-FI" smtClean="0"/>
              <a:t>‹#›</a:t>
            </a:fld>
            <a:endParaRPr lang="fi-FI"/>
          </a:p>
        </p:txBody>
      </p:sp>
    </p:spTree>
    <p:extLst>
      <p:ext uri="{BB962C8B-B14F-4D97-AF65-F5344CB8AC3E}">
        <p14:creationId xmlns:p14="http://schemas.microsoft.com/office/powerpoint/2010/main" val="150162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Jana</a:t>
            </a:r>
            <a:r>
              <a:rPr lang="fi-FI" baseline="0" dirty="0" smtClean="0"/>
              <a:t> tai joku muu: Kuinka kauan olet työskennellyt henkilökohtaisena avustajana? </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1</a:t>
            </a:fld>
            <a:endParaRPr lang="fi-FI"/>
          </a:p>
        </p:txBody>
      </p:sp>
    </p:spTree>
    <p:extLst>
      <p:ext uri="{BB962C8B-B14F-4D97-AF65-F5344CB8AC3E}">
        <p14:creationId xmlns:p14="http://schemas.microsoft.com/office/powerpoint/2010/main" val="148009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Alisuoriutuminen! </a:t>
            </a:r>
          </a:p>
          <a:p>
            <a:r>
              <a:rPr lang="fi-FI" dirty="0" smtClean="0"/>
              <a:t>ADHD:n ilmeneminen aikuisella:  </a:t>
            </a:r>
            <a:r>
              <a:rPr lang="fi-FI" sz="1200" dirty="0" smtClean="0"/>
              <a:t>Impulsiivisuus, ärtyneisyys</a:t>
            </a:r>
          </a:p>
          <a:p>
            <a:r>
              <a:rPr lang="fi-FI" sz="1200" dirty="0" smtClean="0"/>
              <a:t>Nopea mielialanvaihtelu, herkkä innostuminen</a:t>
            </a:r>
          </a:p>
          <a:p>
            <a:r>
              <a:rPr lang="fi-FI" sz="1200" dirty="0" smtClean="0"/>
              <a:t>Vireystilan normaalia voimakkaampi vaihtelu</a:t>
            </a:r>
          </a:p>
          <a:p>
            <a:r>
              <a:rPr lang="fi-FI" sz="1200" dirty="0" smtClean="0"/>
              <a:t>Vaikea rauhoittua nukkumaan</a:t>
            </a:r>
          </a:p>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12</a:t>
            </a:fld>
            <a:endParaRPr lang="fi-FI"/>
          </a:p>
        </p:txBody>
      </p:sp>
    </p:spTree>
    <p:extLst>
      <p:ext uri="{BB962C8B-B14F-4D97-AF65-F5344CB8AC3E}">
        <p14:creationId xmlns:p14="http://schemas.microsoft.com/office/powerpoint/2010/main" val="172012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Autismikirjon häiriössä ilmenee merkittäviä puutteita sekä sosiaalisessa vuorovaikutuksessa että kommunikaatiokyvyssä.</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16</a:t>
            </a:fld>
            <a:endParaRPr lang="fi-FI"/>
          </a:p>
        </p:txBody>
      </p:sp>
    </p:spTree>
    <p:extLst>
      <p:ext uri="{BB962C8B-B14F-4D97-AF65-F5344CB8AC3E}">
        <p14:creationId xmlns:p14="http://schemas.microsoft.com/office/powerpoint/2010/main" val="181336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19</a:t>
            </a:fld>
            <a:endParaRPr lang="fi-FI"/>
          </a:p>
        </p:txBody>
      </p:sp>
    </p:spTree>
    <p:extLst>
      <p:ext uri="{BB962C8B-B14F-4D97-AF65-F5344CB8AC3E}">
        <p14:creationId xmlns:p14="http://schemas.microsoft.com/office/powerpoint/2010/main" val="245953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Kiinnostunut</a:t>
            </a:r>
            <a:r>
              <a:rPr lang="fi-FI" baseline="0" dirty="0" smtClean="0"/>
              <a:t> ja aktiivinen asioista, jotka kokee tärkeiksi.</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20</a:t>
            </a:fld>
            <a:endParaRPr lang="fi-FI"/>
          </a:p>
        </p:txBody>
      </p:sp>
    </p:spTree>
    <p:extLst>
      <p:ext uri="{BB962C8B-B14F-4D97-AF65-F5344CB8AC3E}">
        <p14:creationId xmlns:p14="http://schemas.microsoft.com/office/powerpoint/2010/main" val="262138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Älyllisessä kehitysvammaisuudessa erotetaan </a:t>
            </a:r>
            <a:r>
              <a:rPr lang="fi-FI" i="1" dirty="0" smtClean="0"/>
              <a:t>lievä älyllinen kehitysvammaisuus</a:t>
            </a:r>
            <a:r>
              <a:rPr lang="fi-FI" dirty="0" smtClean="0"/>
              <a:t> (ÄO alaraja 50–55, yläraja noin 70), </a:t>
            </a:r>
            <a:r>
              <a:rPr lang="fi-FI" i="1" dirty="0" smtClean="0"/>
              <a:t>keskivaikea kehitysvammaisuus </a:t>
            </a:r>
            <a:r>
              <a:rPr lang="fi-FI" dirty="0" smtClean="0"/>
              <a:t>(ÄO:n alaraja 35–40, yläraja 50–55), </a:t>
            </a:r>
            <a:r>
              <a:rPr lang="fi-FI" i="1" dirty="0" smtClean="0"/>
              <a:t>vaikea kehitysvammaisuus </a:t>
            </a:r>
            <a:r>
              <a:rPr lang="fi-FI" dirty="0" smtClean="0"/>
              <a:t>(ÄO:n alaraja 20–25, yläraja 35–40) ja </a:t>
            </a:r>
            <a:r>
              <a:rPr lang="fi-FI" i="1" dirty="0" smtClean="0"/>
              <a:t>syvä älyllinen kehitysvammaisuus</a:t>
            </a:r>
            <a:r>
              <a:rPr lang="fi-FI" dirty="0" smtClean="0"/>
              <a:t> (ÄO alle 20–25).</a:t>
            </a:r>
          </a:p>
          <a:p>
            <a:r>
              <a:rPr lang="fi-FI" dirty="0" smtClean="0">
                <a:effectLst/>
              </a:rPr>
              <a:t>Kehitysvammaisuus voi johtua esimerkiksi häiriöistä perintötekijöissä tai odotusajan ongelmista. Kehitysvammaisuus voi johtua myös esimerkiksi synnytyksen aikaisesta hapen puutteesta, lapsuusiässä tapahtuneesta onnettomuudesta tai lapsuusiän sairaudesta. Viime vuosina geenitutkimus on löytänyt uusia syitä kehitysvammaisuuteen.</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21</a:t>
            </a:fld>
            <a:endParaRPr lang="fi-FI"/>
          </a:p>
        </p:txBody>
      </p:sp>
    </p:spTree>
    <p:extLst>
      <p:ext uri="{BB962C8B-B14F-4D97-AF65-F5344CB8AC3E}">
        <p14:creationId xmlns:p14="http://schemas.microsoft.com/office/powerpoint/2010/main" val="96193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dirty="0" smtClean="0"/>
              <a:t>Mielenterveys on hyvinvoinnin tila, jossa ihminen pystyy näkemään omat kykynsä ja selviytymään elämään kuuluvissa haasteissa sekä työskentelemään ja ottamaan osaa yhteisönsä toimintaan. (WHO, 2013)</a:t>
            </a:r>
          </a:p>
        </p:txBody>
      </p:sp>
      <p:sp>
        <p:nvSpPr>
          <p:cNvPr id="2253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4A5B9E-3D8C-42D0-89C5-E062097F5807}" type="slidenum">
              <a:rPr lang="fi-FI" altLang="fi-FI" smtClean="0"/>
              <a:pPr/>
              <a:t>22</a:t>
            </a:fld>
            <a:endParaRPr lang="fi-FI" altLang="fi-FI" smtClean="0"/>
          </a:p>
        </p:txBody>
      </p:sp>
    </p:spTree>
    <p:extLst>
      <p:ext uri="{BB962C8B-B14F-4D97-AF65-F5344CB8AC3E}">
        <p14:creationId xmlns:p14="http://schemas.microsoft.com/office/powerpoint/2010/main" val="159597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dirty="0" smtClean="0"/>
              <a:t>Mielenterveyden häiriön tunnistaminen ei ole yksiselitteistä. Monet psyykkiset oireet ovat ohimeneviä. Mielenterveys kuormittuu joissain elämän vaiheissa enemmän kuin toisissa, ja tilapäinen henkinen pahoinvointi vaikeassa elämäntilanteessa on aivan normaalia.</a:t>
            </a:r>
          </a:p>
          <a:p>
            <a:pPr>
              <a:defRPr/>
            </a:pPr>
            <a:r>
              <a:rPr lang="fi-FI" altLang="fi-FI" sz="1200" dirty="0" smtClean="0"/>
              <a:t>Mielenterveyden häiriöiden luokittelun sopimuksenvaraisuudesta johtuu se, että luokittelu jossain määrin muuttuu tehtyjen tutkimusten myötä. </a:t>
            </a:r>
          </a:p>
          <a:p>
            <a:pPr marL="0" indent="0">
              <a:buNone/>
              <a:defRPr/>
            </a:pPr>
            <a:endParaRPr lang="fi-FI" altLang="fi-FI" sz="1200" dirty="0" smtClean="0"/>
          </a:p>
          <a:p>
            <a:pPr>
              <a:defRPr/>
            </a:pPr>
            <a:r>
              <a:rPr lang="fi-FI" altLang="fi-FI" sz="1200" dirty="0" smtClean="0"/>
              <a:t>Samalla henkilöllä voi olla useita hoitoa vaativia häiriöitä tai sairauksia yhtä aikaa. Ne voivat olla toisistaan vaikeasti erotettavissa.</a:t>
            </a:r>
          </a:p>
          <a:p>
            <a:endParaRPr lang="fi-FI" altLang="fi-FI" dirty="0" smtClean="0"/>
          </a:p>
        </p:txBody>
      </p:sp>
      <p:sp>
        <p:nvSpPr>
          <p:cNvPr id="2458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D7051A-DCC8-4BDD-918A-B800629113F1}" type="slidenum">
              <a:rPr lang="fi-FI" altLang="fi-FI" smtClean="0"/>
              <a:pPr/>
              <a:t>23</a:t>
            </a:fld>
            <a:endParaRPr lang="fi-FI" altLang="fi-FI" smtClean="0"/>
          </a:p>
        </p:txBody>
      </p:sp>
    </p:spTree>
    <p:extLst>
      <p:ext uri="{BB962C8B-B14F-4D97-AF65-F5344CB8AC3E}">
        <p14:creationId xmlns:p14="http://schemas.microsoft.com/office/powerpoint/2010/main" val="273754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Psykoottisilla suhteuttamisharhaluuloilla ja merkityselämyksillä tarkoitetaan kokemuksia, joissa henkilö antaa esimerkiksi toisten ihmisten eleille, television kuuluttajille, esineiden väreille, jne. harhanomaisia merkityksiä.</a:t>
            </a:r>
          </a:p>
          <a:p>
            <a:r>
              <a:rPr lang="fi-FI" dirty="0" smtClean="0"/>
              <a:t>Henkilön käytös voidaan määritellä psykoottiseksi myös silloin, kun hänen puheensa tai käytöksensä on hyvin outoa tai eriskummallista, vaikka hänellä ei ilmenisikään varsinaisia harha-aistimuksia tai harhaluuloja. Psykoottinen puhe on luonteeltaan täysin epäloogista tai hajanaista, joskus taas hyvin seikkaperäistä ja yksityiskohtiin takertuvaa.</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24</a:t>
            </a:fld>
            <a:endParaRPr lang="fi-FI"/>
          </a:p>
        </p:txBody>
      </p:sp>
    </p:spTree>
    <p:extLst>
      <p:ext uri="{BB962C8B-B14F-4D97-AF65-F5344CB8AC3E}">
        <p14:creationId xmlns:p14="http://schemas.microsoft.com/office/powerpoint/2010/main" val="202116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25</a:t>
            </a:fld>
            <a:endParaRPr lang="fi-FI"/>
          </a:p>
        </p:txBody>
      </p:sp>
    </p:spTree>
    <p:extLst>
      <p:ext uri="{BB962C8B-B14F-4D97-AF65-F5344CB8AC3E}">
        <p14:creationId xmlns:p14="http://schemas.microsoft.com/office/powerpoint/2010/main" val="2318565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effectLst/>
              </a:rPr>
              <a:t>Psykoosin ennakko-oireet, joiden on todettu liittyvän psykoosin puhkeamiseen voidaan jakaa </a:t>
            </a:r>
          </a:p>
          <a:p>
            <a:pPr lvl="1"/>
            <a:r>
              <a:rPr lang="fi-FI" dirty="0" smtClean="0">
                <a:effectLst/>
              </a:rPr>
              <a:t>alkuvaiheeseen, jota luonnehtivat oudot subjektiiviset kokemukset ajattelun, motoriikan ja havaintojen alueella (perusoireet)</a:t>
            </a:r>
          </a:p>
          <a:p>
            <a:pPr lvl="1"/>
            <a:r>
              <a:rPr lang="fi-FI" dirty="0" smtClean="0">
                <a:effectLst/>
              </a:rPr>
              <a:t>välittömään riskivaiheeseen, jolle ovat tyypillisiä lievät positiiviset psykoosioireet tai lyhytaikaiset, ohimenevät psykoositilat </a:t>
            </a:r>
          </a:p>
          <a:p>
            <a:pPr lvl="1"/>
            <a:r>
              <a:rPr lang="fi-FI" dirty="0" smtClean="0">
                <a:effectLst/>
              </a:rPr>
              <a:t>Molempien ennakko-oirevaiheiden aikana ja jo niitä ennen ilmenee yleensä myös </a:t>
            </a:r>
            <a:r>
              <a:rPr lang="fi-FI" dirty="0" err="1" smtClean="0">
                <a:effectLst/>
              </a:rPr>
              <a:t>epäspesifisiä</a:t>
            </a:r>
            <a:r>
              <a:rPr lang="fi-FI" dirty="0" smtClean="0">
                <a:effectLst/>
              </a:rPr>
              <a:t> oireita, kuten ahdistuneisuutta ja masentuneisuutta.</a:t>
            </a:r>
          </a:p>
          <a:p>
            <a:r>
              <a:rPr lang="fi-FI" dirty="0" smtClean="0">
                <a:effectLst/>
              </a:rPr>
              <a:t>Jo havaittavissa olevia oireita aikaisemmin voi esiintyä itseä tai ympäristöä koskevia outouden ja muuntumisen tuntemuksia</a:t>
            </a:r>
          </a:p>
          <a:p>
            <a:endParaRPr lang="fi-FI" dirty="0" smtClean="0">
              <a:effectLst/>
            </a:endParaRPr>
          </a:p>
          <a:p>
            <a:pPr lvl="1"/>
            <a:r>
              <a:rPr lang="fi-FI" b="1" dirty="0" smtClean="0">
                <a:effectLst/>
              </a:rPr>
              <a:t>Positiiviset oireet (psykoottiset oireet)</a:t>
            </a:r>
            <a:r>
              <a:rPr lang="fi-FI" dirty="0" smtClean="0">
                <a:effectLst/>
              </a:rPr>
              <a:t> </a:t>
            </a:r>
          </a:p>
          <a:p>
            <a:pPr lvl="2"/>
            <a:r>
              <a:rPr lang="fi-FI" dirty="0" smtClean="0">
                <a:effectLst/>
              </a:rPr>
              <a:t>aistiharhat (erityisesti kuuloharhat)</a:t>
            </a:r>
          </a:p>
          <a:p>
            <a:pPr lvl="2"/>
            <a:r>
              <a:rPr lang="fi-FI" dirty="0" smtClean="0">
                <a:effectLst/>
              </a:rPr>
              <a:t>harhaluulot (varsinkin eriskummalliset)</a:t>
            </a:r>
          </a:p>
          <a:p>
            <a:pPr lvl="2"/>
            <a:r>
              <a:rPr lang="fi-FI" dirty="0" smtClean="0">
                <a:effectLst/>
              </a:rPr>
              <a:t>puheen ja käyttäytymisen hajanaisuus</a:t>
            </a:r>
          </a:p>
          <a:p>
            <a:pPr lvl="1"/>
            <a:r>
              <a:rPr lang="fi-FI" b="1" dirty="0" smtClean="0">
                <a:effectLst/>
              </a:rPr>
              <a:t>Negatiiviset oireet</a:t>
            </a:r>
            <a:r>
              <a:rPr lang="fi-FI" dirty="0" smtClean="0">
                <a:effectLst/>
              </a:rPr>
              <a:t> </a:t>
            </a:r>
          </a:p>
          <a:p>
            <a:pPr lvl="2"/>
            <a:r>
              <a:rPr lang="fi-FI" dirty="0" smtClean="0">
                <a:effectLst/>
              </a:rPr>
              <a:t>tunteiden latistuminen, puheen köyhtyminen, tahdottomuus, kyvyttömyys tuntea mielihyvää, vetäytyminen ihmissuhteista ja sosiaalisten kontaktien puute.</a:t>
            </a:r>
          </a:p>
          <a:p>
            <a:r>
              <a:rPr lang="fi-FI" dirty="0" smtClean="0">
                <a:effectLst/>
              </a:rPr>
              <a:t>Lisäksi skitsofreniapotilailla esiintyy kognitiivisia puutosoireita tarkkaavaisuudessa,</a:t>
            </a:r>
            <a:r>
              <a:rPr lang="fi-FI" baseline="0" dirty="0" smtClean="0">
                <a:effectLst/>
              </a:rPr>
              <a:t> </a:t>
            </a:r>
            <a:r>
              <a:rPr lang="fi-FI" dirty="0" smtClean="0">
                <a:effectLst/>
              </a:rPr>
              <a:t>toiminnan ohjauksessa,</a:t>
            </a:r>
            <a:r>
              <a:rPr lang="fi-FI" baseline="0" dirty="0" smtClean="0">
                <a:effectLst/>
              </a:rPr>
              <a:t> </a:t>
            </a:r>
            <a:r>
              <a:rPr lang="fi-FI" dirty="0" smtClean="0">
                <a:effectLst/>
              </a:rPr>
              <a:t>muistissa (erityisesti työmuisti),</a:t>
            </a:r>
          </a:p>
          <a:p>
            <a:pPr lvl="2"/>
            <a:r>
              <a:rPr lang="fi-FI" dirty="0" smtClean="0">
                <a:effectLst/>
              </a:rPr>
              <a:t>tiedon prosessoinnissa, havainnoinnissa, yleisessä kognitiivisessa suorituskyvyssä, ahdistus- ja mielialaoireita sekä itsetuhoisuutta </a:t>
            </a:r>
          </a:p>
          <a:p>
            <a:endParaRPr lang="fi-FI" dirty="0" smtClean="0">
              <a:effectLst/>
            </a:endParaRPr>
          </a:p>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26</a:t>
            </a:fld>
            <a:endParaRPr lang="fi-FI"/>
          </a:p>
        </p:txBody>
      </p:sp>
    </p:spTree>
    <p:extLst>
      <p:ext uri="{BB962C8B-B14F-4D97-AF65-F5344CB8AC3E}">
        <p14:creationId xmlns:p14="http://schemas.microsoft.com/office/powerpoint/2010/main" val="308179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2970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CEC461-5074-46EB-82D2-DB53F476EA80}" type="slidenum">
              <a:rPr lang="fi-FI" altLang="fi-FI"/>
              <a:pPr/>
              <a:t>2</a:t>
            </a:fld>
            <a:endParaRPr lang="fi-FI" altLang="fi-FI"/>
          </a:p>
        </p:txBody>
      </p:sp>
    </p:spTree>
    <p:extLst>
      <p:ext uri="{BB962C8B-B14F-4D97-AF65-F5344CB8AC3E}">
        <p14:creationId xmlns:p14="http://schemas.microsoft.com/office/powerpoint/2010/main" val="4136836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5% suomalaisista sairastaa vuosittain</a:t>
            </a:r>
          </a:p>
          <a:p>
            <a:r>
              <a:rPr lang="fi-FI" dirty="0" smtClean="0"/>
              <a:t>Vaikeusaste vaihtelee lievästä vaikeaan</a:t>
            </a:r>
          </a:p>
          <a:p>
            <a:r>
              <a:rPr lang="fi-FI" dirty="0" smtClean="0"/>
              <a:t>Valtaosa jatkaa työelämässä ilman sairauspoissaoloja</a:t>
            </a:r>
          </a:p>
          <a:p>
            <a:r>
              <a:rPr lang="fi-FI" dirty="0" smtClean="0"/>
              <a:t>Vuonna 2013 työkyvyttömyyseläkkeellä n. 35 500 työikäistä</a:t>
            </a:r>
          </a:p>
          <a:p>
            <a:r>
              <a:rPr lang="fi-FI" dirty="0" smtClean="0"/>
              <a:t>Yleisin kuntoutusmuoto on psykoterapia</a:t>
            </a:r>
          </a:p>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27</a:t>
            </a:fld>
            <a:endParaRPr lang="fi-FI"/>
          </a:p>
        </p:txBody>
      </p:sp>
    </p:spTree>
    <p:extLst>
      <p:ext uri="{BB962C8B-B14F-4D97-AF65-F5344CB8AC3E}">
        <p14:creationId xmlns:p14="http://schemas.microsoft.com/office/powerpoint/2010/main" val="3135478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Ent. </a:t>
            </a:r>
            <a:r>
              <a:rPr lang="fi-FI" dirty="0" err="1" smtClean="0"/>
              <a:t>maanis-debressiivinen</a:t>
            </a:r>
            <a:r>
              <a:rPr lang="fi-FI" dirty="0" smtClean="0"/>
              <a:t> häiriö</a:t>
            </a:r>
          </a:p>
          <a:p>
            <a:r>
              <a:rPr lang="fi-FI" dirty="0" smtClean="0"/>
              <a:t>Myös oireettomia jaksoja</a:t>
            </a:r>
          </a:p>
          <a:p>
            <a:r>
              <a:rPr lang="fi-FI" dirty="0" smtClean="0"/>
              <a:t>Tyypin 1 häiriö 0,53 %, tyypin 2 häiriö 0,72 % ja tarkemmin määrittämätön häiriö 0,61 %  (Terveys 2000 –tutkimus)</a:t>
            </a:r>
          </a:p>
          <a:p>
            <a:endParaRPr lang="fi-FI" dirty="0" smtClean="0">
              <a:effectLst/>
            </a:endParaRPr>
          </a:p>
          <a:p>
            <a:r>
              <a:rPr lang="fi-FI" dirty="0" smtClean="0">
                <a:effectLst/>
              </a:rPr>
              <a:t>Maniajaksoja leimaa usein harkintakyvyn puute. Häiriöstä kärsivä saattaa tehdä asioita, jotka tuottavat hänelle </a:t>
            </a:r>
            <a:r>
              <a:rPr lang="fi-FI" dirty="0" err="1" smtClean="0">
                <a:effectLst/>
              </a:rPr>
              <a:t>itselleen</a:t>
            </a:r>
            <a:r>
              <a:rPr lang="fi-FI" dirty="0" smtClean="0">
                <a:effectLst/>
              </a:rPr>
              <a:t> ja hänen läheisilleen runsaasti vaikeuksia. Hän voi esimerkiksi sotkea raha-asiansa täysin tai käyttäytyä seksuaalisesti riskialttiisti. Seurauksena voi olla ongelmia perheen, työn ja poliisin kanssa.</a:t>
            </a:r>
          </a:p>
          <a:p>
            <a:r>
              <a:rPr lang="fi-FI" dirty="0" smtClean="0">
                <a:effectLst/>
              </a:rPr>
              <a:t>Useimmiten maanista jaksoa elävät eivät koe, että mikään olisi vialla, eivätkä he siten halua ottaa vastaan apua. </a:t>
            </a:r>
          </a:p>
          <a:p>
            <a:r>
              <a:rPr lang="fi-FI" dirty="0" smtClean="0">
                <a:effectLst/>
              </a:rPr>
              <a:t>Kaksisuuntaiseen mielialahäiriöön liittyvät masennusjaksot ovat maanisia jaksoja yleisempiä. Masennusjaksot ovat hyvin samantapaisia kuin vakavasta masennuksesta kärsivän ihmisen masennustilat. Masennusjakson aikana kaksisuuntaisesta mielialahäiriöstä kärsivä kokee syvää väsymystä ja keskittymiskyvyn puutetta, myös unihäiriöt ovat tavallisia.</a:t>
            </a:r>
          </a:p>
          <a:p>
            <a:r>
              <a:rPr lang="fi-FI" dirty="0" smtClean="0">
                <a:effectLst/>
              </a:rPr>
              <a:t>Kaksisuuntaista mielialahäiriötä hoidetaan yleensä mielialaa tasaavilla lääkkeillä, niin sanotuilla toisen polven </a:t>
            </a:r>
            <a:r>
              <a:rPr lang="fi-FI" dirty="0" err="1" smtClean="0">
                <a:effectLst/>
              </a:rPr>
              <a:t>antipsykooteilla</a:t>
            </a:r>
            <a:r>
              <a:rPr lang="fi-FI" dirty="0" smtClean="0">
                <a:effectLst/>
              </a:rPr>
              <a:t>, ahdistusta ja unettomuutta lievittävillä lääkkeillä sekä häiriön masennusjaksojen aikana masennuslääkkeillä.</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28</a:t>
            </a:fld>
            <a:endParaRPr lang="fi-FI"/>
          </a:p>
        </p:txBody>
      </p:sp>
    </p:spTree>
    <p:extLst>
      <p:ext uri="{BB962C8B-B14F-4D97-AF65-F5344CB8AC3E}">
        <p14:creationId xmlns:p14="http://schemas.microsoft.com/office/powerpoint/2010/main" val="4194947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Häiriöiden laatu on sama, mutta jossain määrin </a:t>
            </a:r>
            <a:r>
              <a:rPr lang="fi-FI" dirty="0" err="1" smtClean="0"/>
              <a:t>tietyt</a:t>
            </a:r>
            <a:r>
              <a:rPr lang="fi-FI" dirty="0" smtClean="0"/>
              <a:t> häiriöt ovat keskimäärin yleisempiä kehitysvammaisilla kuin vammattomilla (esim. psykoottiset</a:t>
            </a:r>
            <a:r>
              <a:rPr lang="fi-FI" baseline="0" dirty="0" smtClean="0"/>
              <a:t> häiriöt, ADHD, käytöshäiriöt).</a:t>
            </a:r>
            <a:endParaRPr lang="fi-FI" dirty="0" smtClean="0"/>
          </a:p>
          <a:p>
            <a:r>
              <a:rPr lang="fi-FI" dirty="0" smtClean="0"/>
              <a:t>Toisaalta masennus- ja ahdistushäiriöt jäävät usein toteamatta kehitysvammaisilla.</a:t>
            </a:r>
          </a:p>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29</a:t>
            </a:fld>
            <a:endParaRPr lang="fi-FI"/>
          </a:p>
        </p:txBody>
      </p:sp>
    </p:spTree>
    <p:extLst>
      <p:ext uri="{BB962C8B-B14F-4D97-AF65-F5344CB8AC3E}">
        <p14:creationId xmlns:p14="http://schemas.microsoft.com/office/powerpoint/2010/main" val="23522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On tärkeää muistaa, että myös somaattinen sairaus voi aiheuttaa em. oireita! </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30</a:t>
            </a:fld>
            <a:endParaRPr lang="fi-FI"/>
          </a:p>
        </p:txBody>
      </p:sp>
    </p:spTree>
    <p:extLst>
      <p:ext uri="{BB962C8B-B14F-4D97-AF65-F5344CB8AC3E}">
        <p14:creationId xmlns:p14="http://schemas.microsoft.com/office/powerpoint/2010/main" val="88744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Parhaimmillaan ulkoinen</a:t>
            </a:r>
            <a:r>
              <a:rPr lang="fi-FI" baseline="0" dirty="0" smtClean="0"/>
              <a:t> motivaatio muuttuu osaksi omaa identiteettiä. Osaksi minuutta. </a:t>
            </a:r>
            <a:endParaRPr lang="fi-FI" dirty="0"/>
          </a:p>
        </p:txBody>
      </p:sp>
      <p:sp>
        <p:nvSpPr>
          <p:cNvPr id="4" name="Dian numeron paikkamerkki 3"/>
          <p:cNvSpPr>
            <a:spLocks noGrp="1"/>
          </p:cNvSpPr>
          <p:nvPr>
            <p:ph type="sldNum" sz="quarter" idx="10"/>
          </p:nvPr>
        </p:nvSpPr>
        <p:spPr/>
        <p:txBody>
          <a:bodyPr/>
          <a:lstStyle/>
          <a:p>
            <a:pPr>
              <a:defRPr/>
            </a:pPr>
            <a:fld id="{D6F05895-D6D3-427B-B66B-62511E706122}" type="slidenum">
              <a:rPr lang="fi-FI" altLang="fi-FI" smtClean="0"/>
              <a:pPr>
                <a:defRPr/>
              </a:pPr>
              <a:t>35</a:t>
            </a:fld>
            <a:endParaRPr lang="fi-FI" altLang="fi-FI"/>
          </a:p>
        </p:txBody>
      </p:sp>
    </p:spTree>
    <p:extLst>
      <p:ext uri="{BB962C8B-B14F-4D97-AF65-F5344CB8AC3E}">
        <p14:creationId xmlns:p14="http://schemas.microsoft.com/office/powerpoint/2010/main" val="312901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Miten haluat itse tulla kohdatuksi? HUOM! Jokaisen</a:t>
            </a:r>
            <a:r>
              <a:rPr lang="fi-FI" baseline="0" dirty="0" smtClean="0"/>
              <a:t> henkilökohtainen tyyli ja tapa kohdata ihminen/ihmisiä.</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4</a:t>
            </a:fld>
            <a:endParaRPr lang="fi-FI"/>
          </a:p>
        </p:txBody>
      </p:sp>
    </p:spTree>
    <p:extLst>
      <p:ext uri="{BB962C8B-B14F-4D97-AF65-F5344CB8AC3E}">
        <p14:creationId xmlns:p14="http://schemas.microsoft.com/office/powerpoint/2010/main" val="334652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2867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C03AF3-E19F-48FD-B85D-D66202785EBD}" type="slidenum">
              <a:rPr lang="fi-FI" altLang="fi-FI" smtClean="0"/>
              <a:pPr/>
              <a:t>5</a:t>
            </a:fld>
            <a:endParaRPr lang="fi-FI" altLang="fi-FI" smtClean="0"/>
          </a:p>
        </p:txBody>
      </p:sp>
    </p:spTree>
    <p:extLst>
      <p:ext uri="{BB962C8B-B14F-4D97-AF65-F5344CB8AC3E}">
        <p14:creationId xmlns:p14="http://schemas.microsoft.com/office/powerpoint/2010/main" val="157922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6</a:t>
            </a:fld>
            <a:endParaRPr lang="fi-FI"/>
          </a:p>
        </p:txBody>
      </p:sp>
    </p:spTree>
    <p:extLst>
      <p:ext uri="{BB962C8B-B14F-4D97-AF65-F5344CB8AC3E}">
        <p14:creationId xmlns:p14="http://schemas.microsoft.com/office/powerpoint/2010/main" val="114430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Palaan</a:t>
            </a:r>
            <a:r>
              <a:rPr lang="fi-FI" baseline="0" dirty="0" smtClean="0"/>
              <a:t> näihin jokaisen oireryhmän kohdalla erikseen.</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7</a:t>
            </a:fld>
            <a:endParaRPr lang="fi-FI"/>
          </a:p>
        </p:txBody>
      </p:sp>
    </p:spTree>
    <p:extLst>
      <p:ext uri="{BB962C8B-B14F-4D97-AF65-F5344CB8AC3E}">
        <p14:creationId xmlns:p14="http://schemas.microsoft.com/office/powerpoint/2010/main" val="247782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Aikaisemmin käytetty termiä MBD, josta luovuttu 1980-luvulla, Suomessa vasta 2000-luvulla.</a:t>
            </a:r>
          </a:p>
          <a:p>
            <a:r>
              <a:rPr lang="fi-FI" dirty="0" smtClean="0"/>
              <a:t>Oireyhtymä!</a:t>
            </a:r>
            <a:r>
              <a:rPr lang="fi-FI" baseline="0" dirty="0" smtClean="0"/>
              <a:t> </a:t>
            </a:r>
          </a:p>
          <a:p>
            <a:r>
              <a:rPr lang="fi-FI" dirty="0" smtClean="0"/>
              <a:t>Oirekuvan taustalla perinnölliset tekijät ja erityisesti aivojen hermosolujen välittäjäaine dopamiinin säätely.</a:t>
            </a:r>
          </a:p>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9</a:t>
            </a:fld>
            <a:endParaRPr lang="fi-FI"/>
          </a:p>
        </p:txBody>
      </p:sp>
    </p:spTree>
    <p:extLst>
      <p:ext uri="{BB962C8B-B14F-4D97-AF65-F5344CB8AC3E}">
        <p14:creationId xmlns:p14="http://schemas.microsoft.com/office/powerpoint/2010/main" val="112685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Perimän osuus arviolta 60-90%</a:t>
            </a:r>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10</a:t>
            </a:fld>
            <a:endParaRPr lang="fi-FI"/>
          </a:p>
        </p:txBody>
      </p:sp>
    </p:spTree>
    <p:extLst>
      <p:ext uri="{BB962C8B-B14F-4D97-AF65-F5344CB8AC3E}">
        <p14:creationId xmlns:p14="http://schemas.microsoft.com/office/powerpoint/2010/main" val="428774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6C43D90-4C02-4CCB-B81F-BE17176F1E09}" type="slidenum">
              <a:rPr lang="fi-FI" smtClean="0"/>
              <a:t>11</a:t>
            </a:fld>
            <a:endParaRPr lang="fi-FI"/>
          </a:p>
        </p:txBody>
      </p:sp>
    </p:spTree>
    <p:extLst>
      <p:ext uri="{BB962C8B-B14F-4D97-AF65-F5344CB8AC3E}">
        <p14:creationId xmlns:p14="http://schemas.microsoft.com/office/powerpoint/2010/main" val="217561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58A618"/>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bg1">
                <a:lumMod val="85000"/>
                <a:alpha val="50196"/>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58A618"/>
            </a:solidFill>
            <a:ln>
              <a:noFill/>
            </a:ln>
            <a:effectLst/>
          </p:spPr>
          <p:style>
            <a:lnRef idx="1">
              <a:schemeClr val="accent1"/>
            </a:lnRef>
            <a:fillRef idx="3">
              <a:schemeClr val="accent1"/>
            </a:fillRef>
            <a:effectRef idx="2">
              <a:schemeClr val="accent1"/>
            </a:effectRef>
            <a:fontRef idx="minor">
              <a:schemeClr val="lt1"/>
            </a:fontRef>
          </p:style>
        </p:sp>
        <p:cxnSp>
          <p:nvCxnSpPr>
            <p:cNvPr id="32" name="Straight Connector 31"/>
            <p:cNvCxnSpPr/>
            <p:nvPr/>
          </p:nvCxnSpPr>
          <p:spPr>
            <a:xfrm>
              <a:off x="9274003" y="0"/>
              <a:ext cx="248486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1"/>
            <p:cNvCxnSpPr/>
            <p:nvPr userDrawn="1"/>
          </p:nvCxnSpPr>
          <p:spPr>
            <a:xfrm flipH="1">
              <a:off x="0" y="-8467"/>
              <a:ext cx="890506" cy="6049829"/>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206161" y="2029414"/>
            <a:ext cx="7766936" cy="1646302"/>
          </a:xfrm>
        </p:spPr>
        <p:txBody>
          <a:bodyPr anchor="b">
            <a:noAutofit/>
          </a:bodyPr>
          <a:lstStyle>
            <a:lvl1pPr algn="r">
              <a:defRPr sz="4400" b="1">
                <a:solidFill>
                  <a:schemeClr val="accent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ubtitle 2"/>
          <p:cNvSpPr>
            <a:spLocks noGrp="1"/>
          </p:cNvSpPr>
          <p:nvPr>
            <p:ph type="subTitle" idx="1"/>
          </p:nvPr>
        </p:nvSpPr>
        <p:spPr>
          <a:xfrm>
            <a:off x="1206161" y="3802721"/>
            <a:ext cx="7766936" cy="1096899"/>
          </a:xfrm>
        </p:spPr>
        <p:txBody>
          <a:bodyPr anchor="t">
            <a:normAutofit/>
          </a:bodyPr>
          <a:lstStyle>
            <a:lvl1pPr marL="0" indent="0" algn="r">
              <a:buNone/>
              <a:defRPr sz="2000" b="0">
                <a:solidFill>
                  <a:schemeClr val="tx1">
                    <a:lumMod val="50000"/>
                    <a:lumOff val="50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en-US" dirty="0"/>
          </a:p>
        </p:txBody>
      </p:sp>
      <p:sp>
        <p:nvSpPr>
          <p:cNvPr id="4" name="Date Placeholder 3"/>
          <p:cNvSpPr>
            <a:spLocks noGrp="1"/>
          </p:cNvSpPr>
          <p:nvPr>
            <p:ph type="dt" sz="half" idx="10"/>
          </p:nvPr>
        </p:nvSpPr>
        <p:spPr/>
        <p:txBody>
          <a:bodyPr/>
          <a:lstStyle/>
          <a:p>
            <a:fld id="{6339292F-A810-4FB4-AAE2-D627C104EDC4}" type="datetime1">
              <a:rPr lang="en-US" smtClean="0"/>
              <a:t>10/18/2016</a:t>
            </a:fld>
            <a:endParaRPr lang="en-US" dirty="0"/>
          </a:p>
        </p:txBody>
      </p:sp>
      <p:sp>
        <p:nvSpPr>
          <p:cNvPr id="5" name="Footer Placeholder 4"/>
          <p:cNvSpPr>
            <a:spLocks noGrp="1"/>
          </p:cNvSpPr>
          <p:nvPr>
            <p:ph type="ftr" sz="quarter" idx="11"/>
          </p:nvPr>
        </p:nvSpPr>
        <p:spPr/>
        <p:txBody>
          <a:bodyPr/>
          <a:lstStyle/>
          <a:p>
            <a:r>
              <a:rPr lang="en-US" smtClean="0"/>
              <a:t>Virpi Jussila</a:t>
            </a:r>
            <a:endParaRPr lang="en-US" dirty="0"/>
          </a:p>
        </p:txBody>
      </p:sp>
      <p:sp>
        <p:nvSpPr>
          <p:cNvPr id="6" name="Slide Number Placeholder 5"/>
          <p:cNvSpPr>
            <a:spLocks noGrp="1"/>
          </p:cNvSpPr>
          <p:nvPr>
            <p:ph type="sldNum" sz="quarter" idx="12"/>
          </p:nvPr>
        </p:nvSpPr>
        <p:spPr>
          <a:xfrm>
            <a:off x="8289761" y="6041370"/>
            <a:ext cx="683339" cy="365125"/>
          </a:xfrm>
        </p:spPr>
        <p:txBody>
          <a:bodyPr/>
          <a:lstStyle/>
          <a:p>
            <a:fld id="{D57F1E4F-1CFF-5643-939E-217C01CDF565}" type="slidenum">
              <a:rPr lang="en-US" dirty="0"/>
              <a:pPr/>
              <a:t>‹#›</a:t>
            </a:fld>
            <a:endParaRPr lang="en-US" dirty="0"/>
          </a:p>
        </p:txBody>
      </p:sp>
      <p:cxnSp>
        <p:nvCxnSpPr>
          <p:cNvPr id="42" name="Straight Connector 20"/>
          <p:cNvCxnSpPr/>
          <p:nvPr userDrawn="1"/>
        </p:nvCxnSpPr>
        <p:spPr>
          <a:xfrm flipH="1">
            <a:off x="8769535" y="2934789"/>
            <a:ext cx="3422471" cy="3997234"/>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44" name="Kuva 4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6455" y="262468"/>
            <a:ext cx="1801372" cy="487681"/>
          </a:xfrm>
          <a:prstGeom prst="rect">
            <a:avLst/>
          </a:prstGeom>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776154" cy="1320800"/>
          </a:xfrm>
        </p:spPr>
        <p:txBody>
          <a:bodyPr>
            <a:normAutofit/>
          </a:bodyPr>
          <a:lstStyle>
            <a:lvl1pPr>
              <a:defRPr sz="44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Content Placeholder 2"/>
          <p:cNvSpPr>
            <a:spLocks noGrp="1"/>
          </p:cNvSpPr>
          <p:nvPr>
            <p:ph idx="1"/>
          </p:nvPr>
        </p:nvSpPr>
        <p:spPr>
          <a:xfrm>
            <a:off x="677334" y="2160589"/>
            <a:ext cx="9332297" cy="3751113"/>
          </a:xfrm>
        </p:spPr>
        <p:txBody>
          <a:bodyPr/>
          <a:lstStyle>
            <a:lvl1pPr>
              <a:defRPr sz="2600"/>
            </a:lvl1pPr>
            <a:lvl2pPr marL="742913" indent="-285737">
              <a:defRPr lang="fi-FI" sz="2400" kern="1200" dirty="0" smtClean="0">
                <a:solidFill>
                  <a:schemeClr val="tx1">
                    <a:lumMod val="75000"/>
                    <a:lumOff val="25000"/>
                  </a:schemeClr>
                </a:solidFill>
                <a:latin typeface="+mn-lt"/>
                <a:ea typeface="+mn-ea"/>
                <a:cs typeface="+mn-cs"/>
              </a:defRPr>
            </a:lvl2pPr>
            <a:lvl3pPr>
              <a:defRPr sz="2000"/>
            </a:lvl3pPr>
          </a:lstStyle>
          <a:p>
            <a:pPr lvl="0"/>
            <a:r>
              <a:rPr lang="fi-FI" dirty="0" smtClean="0"/>
              <a:t>Muokkaa tekstin perustyylejä napsauttamalla</a:t>
            </a:r>
          </a:p>
          <a:p>
            <a:pPr marL="742913" lvl="1" indent="-285737" algn="l" defTabSz="457178" rtl="0" eaLnBrk="1" latinLnBrk="0" hangingPunct="1">
              <a:spcBef>
                <a:spcPts val="1000"/>
              </a:spcBef>
              <a:spcAft>
                <a:spcPts val="0"/>
              </a:spcAft>
              <a:buClr>
                <a:schemeClr val="accent3">
                  <a:lumMod val="75000"/>
                </a:schemeClr>
              </a:buClr>
              <a:buSzPct val="80000"/>
              <a:buFont typeface="Wingdings" panose="05000000000000000000" pitchFamily="2" charset="2"/>
              <a:buChar char="§"/>
            </a:pPr>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Date Placeholder 3"/>
          <p:cNvSpPr>
            <a:spLocks noGrp="1"/>
          </p:cNvSpPr>
          <p:nvPr>
            <p:ph type="dt" sz="half" idx="10"/>
          </p:nvPr>
        </p:nvSpPr>
        <p:spPr/>
        <p:txBody>
          <a:bodyPr/>
          <a:lstStyle/>
          <a:p>
            <a:fld id="{BDFA710E-1F76-4EF1-A66F-E7DB4E0EC1BE}" type="datetime1">
              <a:rPr lang="en-US" smtClean="0"/>
              <a:t>10/18/2016</a:t>
            </a:fld>
            <a:endParaRPr lang="en-US" dirty="0"/>
          </a:p>
        </p:txBody>
      </p:sp>
      <p:sp>
        <p:nvSpPr>
          <p:cNvPr id="5" name="Footer Placeholder 4"/>
          <p:cNvSpPr>
            <a:spLocks noGrp="1"/>
          </p:cNvSpPr>
          <p:nvPr>
            <p:ph type="ftr" sz="quarter" idx="11"/>
          </p:nvPr>
        </p:nvSpPr>
        <p:spPr/>
        <p:txBody>
          <a:bodyPr/>
          <a:lstStyle/>
          <a:p>
            <a:r>
              <a:rPr lang="en-US" smtClean="0"/>
              <a:t>Virpi Jussila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6" name="Kuva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9631" y="254000"/>
            <a:ext cx="1801372" cy="487681"/>
          </a:xfrm>
          <a:prstGeom prst="rect">
            <a:avLst/>
          </a:prstGeom>
          <a:effec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Text Placeholder 2"/>
          <p:cNvSpPr>
            <a:spLocks noGrp="1"/>
          </p:cNvSpPr>
          <p:nvPr>
            <p:ph type="body" idx="1"/>
          </p:nvPr>
        </p:nvSpPr>
        <p:spPr>
          <a:xfrm>
            <a:off x="677335" y="2160590"/>
            <a:ext cx="8596668" cy="370858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Date Placeholder 3"/>
          <p:cNvSpPr>
            <a:spLocks noGrp="1"/>
          </p:cNvSpPr>
          <p:nvPr>
            <p:ph type="dt" sz="half" idx="2"/>
          </p:nvPr>
        </p:nvSpPr>
        <p:spPr>
          <a:xfrm>
            <a:off x="7205133" y="6041370"/>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17430F-5800-4BCA-B0B3-F4122EFCADCA}" type="datetime1">
              <a:rPr lang="en-US" smtClean="0"/>
              <a:t>10/18/2016</a:t>
            </a:fld>
            <a:endParaRPr lang="en-US" dirty="0"/>
          </a:p>
        </p:txBody>
      </p:sp>
      <p:sp>
        <p:nvSpPr>
          <p:cNvPr id="5" name="Footer Placeholder 4"/>
          <p:cNvSpPr>
            <a:spLocks noGrp="1"/>
          </p:cNvSpPr>
          <p:nvPr>
            <p:ph type="ftr" sz="quarter" idx="3"/>
          </p:nvPr>
        </p:nvSpPr>
        <p:spPr>
          <a:xfrm>
            <a:off x="677335" y="6041370"/>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Virpi Jussila</a:t>
            </a:r>
            <a:endParaRPr lang="en-US" dirty="0"/>
          </a:p>
        </p:txBody>
      </p:sp>
      <p:sp>
        <p:nvSpPr>
          <p:cNvPr id="6" name="Slide Number Placeholder 5"/>
          <p:cNvSpPr>
            <a:spLocks noGrp="1"/>
          </p:cNvSpPr>
          <p:nvPr>
            <p:ph type="sldNum" sz="quarter" idx="4"/>
          </p:nvPr>
        </p:nvSpPr>
        <p:spPr>
          <a:xfrm>
            <a:off x="8343321" y="6041370"/>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grpSp>
        <p:nvGrpSpPr>
          <p:cNvPr id="18" name="Group 6"/>
          <p:cNvGrpSpPr/>
          <p:nvPr userDrawn="1"/>
        </p:nvGrpSpPr>
        <p:grpSpPr>
          <a:xfrm>
            <a:off x="-2" y="-8467"/>
            <a:ext cx="12192003" cy="6940490"/>
            <a:chOff x="-1" y="-8467"/>
            <a:chExt cx="12192002" cy="6940490"/>
          </a:xfrm>
        </p:grpSpPr>
        <p:sp>
          <p:nvSpPr>
            <p:cNvPr id="31"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58A618">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58A618"/>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6"/>
            <p:cNvSpPr/>
            <p:nvPr/>
          </p:nvSpPr>
          <p:spPr>
            <a:xfrm>
              <a:off x="8932333" y="3048000"/>
              <a:ext cx="3259667" cy="3810000"/>
            </a:xfrm>
            <a:prstGeom prst="triangle">
              <a:avLst>
                <a:gd name="adj" fmla="val 100000"/>
              </a:avLst>
            </a:prstGeom>
            <a:solidFill>
              <a:srgbClr val="F2F2F2">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18"/>
            <p:cNvSpPr/>
            <p:nvPr/>
          </p:nvSpPr>
          <p:spPr>
            <a:xfrm rot="10800000" flipV="1">
              <a:off x="0" y="3955312"/>
              <a:ext cx="586732" cy="2902688"/>
            </a:xfrm>
            <a:prstGeom prst="triangle">
              <a:avLst>
                <a:gd name="adj" fmla="val 100000"/>
              </a:avLst>
            </a:prstGeom>
            <a:solidFill>
              <a:srgbClr val="58A61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sz="1800" dirty="0"/>
            </a:p>
          </p:txBody>
        </p:sp>
        <p:cxnSp>
          <p:nvCxnSpPr>
            <p:cNvPr id="33" name="Straight Connector 20"/>
            <p:cNvCxnSpPr/>
            <p:nvPr/>
          </p:nvCxnSpPr>
          <p:spPr>
            <a:xfrm flipH="1">
              <a:off x="8830491" y="2934789"/>
              <a:ext cx="3361510" cy="392321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1"/>
            <p:cNvCxnSpPr/>
            <p:nvPr userDrawn="1"/>
          </p:nvCxnSpPr>
          <p:spPr>
            <a:xfrm>
              <a:off x="-1" y="3666309"/>
              <a:ext cx="677335" cy="3265714"/>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52" name="Straight Connector 31"/>
          <p:cNvCxnSpPr/>
          <p:nvPr userDrawn="1"/>
        </p:nvCxnSpPr>
        <p:spPr>
          <a:xfrm>
            <a:off x="9274003" y="0"/>
            <a:ext cx="248486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p:txStyles>
    <p:titleStyle>
      <a:lvl1pPr algn="l" defTabSz="457178" rtl="0" eaLnBrk="1" latinLnBrk="0" hangingPunct="1">
        <a:spcBef>
          <a:spcPct val="0"/>
        </a:spcBef>
        <a:buNone/>
        <a:defRPr sz="44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2" indent="-342882" algn="l" defTabSz="457178"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13" indent="-285737" algn="l" defTabSz="457178"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2942" indent="-228589" algn="l" defTabSz="457178"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120" indent="-228589" algn="l" defTabSz="457178"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298" indent="-228589" algn="l" defTabSz="457178"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474" indent="-228589" algn="l" defTabSz="45717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652" indent="-228589" algn="l" defTabSz="45717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829" indent="-228589" algn="l" defTabSz="45717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006" indent="-228589" algn="l" defTabSz="45717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utismiliitto.f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O9bZC9CWS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rveyskirjasto.f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kehitysvammaliitto.fi/"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ielenterveysseura.fi/f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aypahoito.f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kaypahoito.f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kaypahoito.f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mielenterveysseura.f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kaypahoito.f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mielenterveysseura.fi/"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kehitysvammaliitto.fi/suomeksi/tietoa-liitosta/kehitysvammaisu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virpi.jussila@bovallius.f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utismisaatio.fi/haastavakayttaytymin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dhd-liitto.f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41314" y="1499616"/>
            <a:ext cx="9015983" cy="1627460"/>
          </a:xfrm>
        </p:spPr>
        <p:txBody>
          <a:bodyPr/>
          <a:lstStyle/>
          <a:p>
            <a:r>
              <a:rPr lang="fi-FI" dirty="0" smtClean="0"/>
              <a:t>AD/HD-, Asperger-, kehitysvamma- ja mielenterveysasiakkaan kohtaaminen </a:t>
            </a:r>
            <a:endParaRPr lang="fi-FI" dirty="0"/>
          </a:p>
        </p:txBody>
      </p:sp>
      <p:sp>
        <p:nvSpPr>
          <p:cNvPr id="3" name="Alaotsikko 2"/>
          <p:cNvSpPr>
            <a:spLocks noGrp="1"/>
          </p:cNvSpPr>
          <p:nvPr>
            <p:ph type="subTitle" idx="1"/>
          </p:nvPr>
        </p:nvSpPr>
        <p:spPr>
          <a:xfrm>
            <a:off x="2131479" y="3127076"/>
            <a:ext cx="7766936" cy="1096899"/>
          </a:xfrm>
        </p:spPr>
        <p:txBody>
          <a:bodyPr/>
          <a:lstStyle/>
          <a:p>
            <a:r>
              <a:rPr lang="fi-FI" dirty="0" smtClean="0"/>
              <a:t>- Motivaation tukeminen sekä haastavan avustettavan kanssa työskentely</a:t>
            </a:r>
            <a:endParaRPr lang="fi-FI" dirty="0"/>
          </a:p>
        </p:txBody>
      </p:sp>
      <p:sp>
        <p:nvSpPr>
          <p:cNvPr id="4" name="Tekstiruutu 3"/>
          <p:cNvSpPr txBox="1"/>
          <p:nvPr/>
        </p:nvSpPr>
        <p:spPr>
          <a:xfrm>
            <a:off x="941314" y="5026625"/>
            <a:ext cx="4527458" cy="830997"/>
          </a:xfrm>
          <a:prstGeom prst="rect">
            <a:avLst/>
          </a:prstGeom>
          <a:noFill/>
        </p:spPr>
        <p:txBody>
          <a:bodyPr wrap="none" rtlCol="0">
            <a:spAutoFit/>
          </a:bodyPr>
          <a:lstStyle/>
          <a:p>
            <a:r>
              <a:rPr lang="fi-FI" sz="1600" b="1" dirty="0" smtClean="0">
                <a:solidFill>
                  <a:schemeClr val="tx1">
                    <a:lumMod val="65000"/>
                    <a:lumOff val="35000"/>
                  </a:schemeClr>
                </a:solidFill>
              </a:rPr>
              <a:t>Virpi Jussila</a:t>
            </a:r>
          </a:p>
          <a:p>
            <a:r>
              <a:rPr lang="fi-FI" sz="1600" dirty="0" smtClean="0">
                <a:solidFill>
                  <a:schemeClr val="tx1">
                    <a:lumMod val="65000"/>
                    <a:lumOff val="35000"/>
                  </a:schemeClr>
                </a:solidFill>
              </a:rPr>
              <a:t>Psykiatrinen sairaanhoitaja, Bovallius-ammattiopisto</a:t>
            </a:r>
          </a:p>
          <a:p>
            <a:r>
              <a:rPr lang="fi-FI" sz="1600" b="1" dirty="0" smtClean="0">
                <a:solidFill>
                  <a:schemeClr val="tx1">
                    <a:lumMod val="65000"/>
                    <a:lumOff val="35000"/>
                  </a:schemeClr>
                </a:solidFill>
              </a:rPr>
              <a:t>13.10.2016 </a:t>
            </a:r>
            <a:r>
              <a:rPr lang="fi-FI" sz="1600" dirty="0" smtClean="0">
                <a:solidFill>
                  <a:schemeClr val="tx1">
                    <a:lumMod val="65000"/>
                    <a:lumOff val="35000"/>
                  </a:schemeClr>
                </a:solidFill>
              </a:rPr>
              <a:t>Avustajakeskus, Turku</a:t>
            </a:r>
          </a:p>
        </p:txBody>
      </p:sp>
      <p:sp>
        <p:nvSpPr>
          <p:cNvPr id="7" name="Päivämäärän paikkamerkki 6"/>
          <p:cNvSpPr>
            <a:spLocks noGrp="1"/>
          </p:cNvSpPr>
          <p:nvPr>
            <p:ph type="dt" sz="half" idx="10"/>
          </p:nvPr>
        </p:nvSpPr>
        <p:spPr/>
        <p:txBody>
          <a:bodyPr/>
          <a:lstStyle/>
          <a:p>
            <a:fld id="{0E2466A7-9A9C-4A2E-A0C7-2979D43A2F3C}" type="datetime1">
              <a:rPr lang="en-US" smtClean="0"/>
              <a:t>10/18/2016</a:t>
            </a:fld>
            <a:endParaRPr lang="en-US" dirty="0"/>
          </a:p>
        </p:txBody>
      </p:sp>
      <p:sp>
        <p:nvSpPr>
          <p:cNvPr id="8" name="Alatunnisteen paikkamerkki 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64042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5" y="142240"/>
            <a:ext cx="9332296" cy="1320800"/>
          </a:xfrm>
        </p:spPr>
        <p:txBody>
          <a:bodyPr>
            <a:normAutofit/>
          </a:bodyPr>
          <a:lstStyle/>
          <a:p>
            <a:r>
              <a:rPr lang="fi-FI" dirty="0" smtClean="0"/>
              <a:t>							</a:t>
            </a:r>
            <a:r>
              <a:rPr lang="fi-FI" sz="3600" dirty="0" smtClean="0"/>
              <a:t>ADHD</a:t>
            </a:r>
            <a:br>
              <a:rPr lang="fi-FI" sz="3600" dirty="0" smtClean="0"/>
            </a:br>
            <a:r>
              <a:rPr lang="fi-FI" sz="3600" dirty="0" smtClean="0"/>
              <a:t>- AKTIIVISUUDEN JA TARKKAAVUUDEN HÄIRIÖ</a:t>
            </a:r>
            <a:endParaRPr lang="fi-FI" sz="3600" dirty="0"/>
          </a:p>
        </p:txBody>
      </p:sp>
      <p:sp>
        <p:nvSpPr>
          <p:cNvPr id="3" name="Sisällön paikkamerkki 2"/>
          <p:cNvSpPr>
            <a:spLocks noGrp="1"/>
          </p:cNvSpPr>
          <p:nvPr>
            <p:ph idx="1"/>
          </p:nvPr>
        </p:nvSpPr>
        <p:spPr>
          <a:xfrm>
            <a:off x="677335" y="1463040"/>
            <a:ext cx="9332297" cy="5130799"/>
          </a:xfrm>
        </p:spPr>
        <p:txBody>
          <a:bodyPr>
            <a:normAutofit lnSpcReduction="10000"/>
          </a:bodyPr>
          <a:lstStyle/>
          <a:p>
            <a:pPr marL="0" indent="0">
              <a:buNone/>
            </a:pPr>
            <a:endParaRPr lang="fi-FI" dirty="0" smtClean="0"/>
          </a:p>
          <a:p>
            <a:r>
              <a:rPr lang="fi-FI" dirty="0" smtClean="0"/>
              <a:t>Taustalla perinnölliset tekijät sekä aivojen hermosolujen välittäjäaine dopamiini</a:t>
            </a:r>
            <a:endParaRPr lang="fi-FI" dirty="0"/>
          </a:p>
          <a:p>
            <a:pPr marL="0" indent="0">
              <a:buNone/>
            </a:pPr>
            <a:r>
              <a:rPr lang="fi-FI" dirty="0"/>
              <a:t> </a:t>
            </a:r>
          </a:p>
          <a:p>
            <a:r>
              <a:rPr lang="fi-FI" dirty="0"/>
              <a:t>Alkaa jo lapsuudessa, oireet pysyviä, mutta intensiteetti vaihtelee henkilökohtaisten- ja ympäristötekijöiden </a:t>
            </a:r>
            <a:r>
              <a:rPr lang="fi-FI" dirty="0" smtClean="0"/>
              <a:t>mukaan</a:t>
            </a:r>
          </a:p>
          <a:p>
            <a:pPr marL="0" indent="0">
              <a:buNone/>
            </a:pPr>
            <a:endParaRPr lang="fi-FI" dirty="0" smtClean="0"/>
          </a:p>
          <a:p>
            <a:r>
              <a:rPr lang="fi-FI" dirty="0" smtClean="0"/>
              <a:t>Liitännäishäiriöinä usein muita psykiatrisia tai neurologisia häiriöitä</a:t>
            </a:r>
            <a:endParaRPr lang="fi-FI" dirty="0"/>
          </a:p>
          <a:p>
            <a:pPr marL="0" indent="0">
              <a:buNone/>
            </a:pPr>
            <a:endParaRPr lang="fi-FI" dirty="0" smtClean="0"/>
          </a:p>
          <a:p>
            <a:r>
              <a:rPr lang="fi-FI" dirty="0" smtClean="0"/>
              <a:t> </a:t>
            </a:r>
            <a:r>
              <a:rPr lang="fi-FI" dirty="0"/>
              <a:t>Iän karttuessa esiintyvyys vähenee (Huom. Kriteerit </a:t>
            </a:r>
            <a:r>
              <a:rPr lang="fi-FI" dirty="0" smtClean="0"/>
              <a:t>eivät täyty)</a:t>
            </a:r>
          </a:p>
          <a:p>
            <a:endParaRPr lang="fi-FI" dirty="0"/>
          </a:p>
        </p:txBody>
      </p:sp>
      <p:sp>
        <p:nvSpPr>
          <p:cNvPr id="6" name="Päivämäärän paikkamerkki 5"/>
          <p:cNvSpPr>
            <a:spLocks noGrp="1"/>
          </p:cNvSpPr>
          <p:nvPr>
            <p:ph type="dt" sz="half" idx="10"/>
          </p:nvPr>
        </p:nvSpPr>
        <p:spPr/>
        <p:txBody>
          <a:bodyPr/>
          <a:lstStyle/>
          <a:p>
            <a:fld id="{EDAAAF11-BA04-43A5-AF93-D72685AA6651}"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538352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5" y="142241"/>
            <a:ext cx="9332296" cy="947258"/>
          </a:xfrm>
        </p:spPr>
        <p:txBody>
          <a:bodyPr>
            <a:normAutofit fontScale="90000"/>
          </a:bodyPr>
          <a:lstStyle/>
          <a:p>
            <a:pPr algn="ctr"/>
            <a:r>
              <a:rPr lang="fi-FI" dirty="0" smtClean="0"/>
              <a:t>ADHD</a:t>
            </a:r>
            <a:r>
              <a:rPr lang="fi-FI" sz="3600" dirty="0" smtClean="0"/>
              <a:t/>
            </a:r>
            <a:br>
              <a:rPr lang="fi-FI" sz="3600" dirty="0" smtClean="0"/>
            </a:br>
            <a:endParaRPr lang="fi-FI" sz="3600" dirty="0"/>
          </a:p>
        </p:txBody>
      </p:sp>
      <p:sp>
        <p:nvSpPr>
          <p:cNvPr id="3" name="Sisällön paikkamerkki 2"/>
          <p:cNvSpPr>
            <a:spLocks noGrp="1"/>
          </p:cNvSpPr>
          <p:nvPr>
            <p:ph idx="1"/>
          </p:nvPr>
        </p:nvSpPr>
        <p:spPr>
          <a:xfrm>
            <a:off x="677334" y="1361872"/>
            <a:ext cx="9332297" cy="4756825"/>
          </a:xfrm>
        </p:spPr>
        <p:txBody>
          <a:bodyPr>
            <a:noAutofit/>
          </a:bodyPr>
          <a:lstStyle/>
          <a:p>
            <a:r>
              <a:rPr lang="fi-FI" sz="2800" b="1" dirty="0"/>
              <a:t>Keskeiset oireet ovat tarkkaamattomuus, yliaktiivisuus ja impulsiivisuus</a:t>
            </a:r>
          </a:p>
          <a:p>
            <a:r>
              <a:rPr lang="fi-FI" sz="2800" dirty="0" smtClean="0"/>
              <a:t>Haasteita keskittymisessä, ohjeiden seuraamisessa, asioiden loppuun tekemisessä</a:t>
            </a:r>
          </a:p>
          <a:p>
            <a:r>
              <a:rPr lang="fi-FI" sz="2800" dirty="0" smtClean="0"/>
              <a:t>Ajantajun puutteellisuus, myöhästely</a:t>
            </a:r>
          </a:p>
          <a:p>
            <a:r>
              <a:rPr lang="fi-FI" sz="2800" dirty="0" smtClean="0"/>
              <a:t>Tavaroiden kadottaminen, asioiden unohtaminen</a:t>
            </a:r>
          </a:p>
          <a:p>
            <a:r>
              <a:rPr lang="fi-FI" sz="2800" dirty="0" smtClean="0"/>
              <a:t>Ulkopuolisista asioista häiriintyminen, huolimattomuus</a:t>
            </a:r>
          </a:p>
          <a:p>
            <a:r>
              <a:rPr lang="fi-FI" sz="2800" dirty="0" smtClean="0"/>
              <a:t>Suorituskyvyn vaihtelevuus</a:t>
            </a:r>
          </a:p>
        </p:txBody>
      </p:sp>
      <p:sp>
        <p:nvSpPr>
          <p:cNvPr id="6" name="Päivämäärän paikkamerkki 5"/>
          <p:cNvSpPr>
            <a:spLocks noGrp="1"/>
          </p:cNvSpPr>
          <p:nvPr>
            <p:ph type="dt" sz="half" idx="10"/>
          </p:nvPr>
        </p:nvSpPr>
        <p:spPr/>
        <p:txBody>
          <a:bodyPr/>
          <a:lstStyle/>
          <a:p>
            <a:fld id="{0F101828-CB05-433D-AFA9-34FE3DDF4637}"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4207727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ADHD</a:t>
            </a:r>
            <a:endParaRPr lang="fi-FI" dirty="0"/>
          </a:p>
        </p:txBody>
      </p:sp>
      <p:sp>
        <p:nvSpPr>
          <p:cNvPr id="3" name="Sisällön paikkamerkki 2"/>
          <p:cNvSpPr>
            <a:spLocks noGrp="1"/>
          </p:cNvSpPr>
          <p:nvPr>
            <p:ph idx="1"/>
          </p:nvPr>
        </p:nvSpPr>
        <p:spPr>
          <a:xfrm>
            <a:off x="677335" y="1761755"/>
            <a:ext cx="9332297" cy="4580679"/>
          </a:xfrm>
        </p:spPr>
        <p:txBody>
          <a:bodyPr>
            <a:noAutofit/>
          </a:bodyPr>
          <a:lstStyle/>
          <a:p>
            <a:r>
              <a:rPr lang="fi-FI" sz="3200" dirty="0"/>
              <a:t>Turhautumisherkkyys, kiukunpuuskat</a:t>
            </a:r>
          </a:p>
          <a:p>
            <a:r>
              <a:rPr lang="fi-FI" sz="3200" dirty="0" smtClean="0"/>
              <a:t>Vaikeaa pysyä paikoillaan</a:t>
            </a:r>
          </a:p>
          <a:p>
            <a:r>
              <a:rPr lang="fi-FI" sz="3200" dirty="0" smtClean="0"/>
              <a:t>Esineiden hypistely, </a:t>
            </a:r>
            <a:r>
              <a:rPr lang="fi-FI" sz="3200" dirty="0" err="1" smtClean="0"/>
              <a:t>oiheistoiminnot</a:t>
            </a:r>
            <a:endParaRPr lang="fi-FI" sz="3200" dirty="0" smtClean="0"/>
          </a:p>
          <a:p>
            <a:r>
              <a:rPr lang="fi-FI" sz="3200" dirty="0" smtClean="0"/>
              <a:t>Puhuminen ja/tai toiminta ennen ajattelua</a:t>
            </a:r>
          </a:p>
          <a:p>
            <a:r>
              <a:rPr lang="fi-FI" sz="3200" dirty="0" smtClean="0"/>
              <a:t>Toisten keskeyttäminen, häiritseminen, päälle puhuminen</a:t>
            </a:r>
          </a:p>
          <a:p>
            <a:r>
              <a:rPr lang="fi-FI" sz="3200" dirty="0" smtClean="0"/>
              <a:t>Haasteellista tulkita sosiaalisia viestejä </a:t>
            </a:r>
            <a:endParaRPr lang="fi-FI" sz="3200" dirty="0"/>
          </a:p>
        </p:txBody>
      </p:sp>
      <p:sp>
        <p:nvSpPr>
          <p:cNvPr id="6" name="Päivämäärän paikkamerkki 5"/>
          <p:cNvSpPr>
            <a:spLocks noGrp="1"/>
          </p:cNvSpPr>
          <p:nvPr>
            <p:ph type="dt" sz="half" idx="10"/>
          </p:nvPr>
        </p:nvSpPr>
        <p:spPr/>
        <p:txBody>
          <a:bodyPr/>
          <a:lstStyle/>
          <a:p>
            <a:fld id="{17BC9422-7AF3-4110-A159-7B032C31689E}"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98134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ADHD-henkilö parhaimmillaan</a:t>
            </a:r>
            <a:endParaRPr lang="fi-FI" dirty="0"/>
          </a:p>
        </p:txBody>
      </p:sp>
      <p:sp>
        <p:nvSpPr>
          <p:cNvPr id="3" name="Sisällön paikkamerkki 2"/>
          <p:cNvSpPr>
            <a:spLocks noGrp="1"/>
          </p:cNvSpPr>
          <p:nvPr>
            <p:ph idx="1"/>
          </p:nvPr>
        </p:nvSpPr>
        <p:spPr/>
        <p:txBody>
          <a:bodyPr/>
          <a:lstStyle/>
          <a:p>
            <a:r>
              <a:rPr lang="fi-FI" dirty="0" smtClean="0"/>
              <a:t>Aikaansaava, asiat hoituu tosi nopeasti</a:t>
            </a:r>
          </a:p>
          <a:p>
            <a:r>
              <a:rPr lang="fi-FI" dirty="0" smtClean="0"/>
              <a:t>Oppiminen ja omaksuminen tapahtuu todella nopeasti</a:t>
            </a:r>
          </a:p>
          <a:p>
            <a:r>
              <a:rPr lang="fi-FI" dirty="0" smtClean="0"/>
              <a:t>Sosiaalisesti aktiivinen</a:t>
            </a:r>
          </a:p>
          <a:p>
            <a:r>
              <a:rPr lang="fi-FI" dirty="0" smtClean="0"/>
              <a:t>Verbaalisuus</a:t>
            </a:r>
          </a:p>
          <a:p>
            <a:r>
              <a:rPr lang="fi-FI" dirty="0" smtClean="0"/>
              <a:t>Innostuva</a:t>
            </a:r>
          </a:p>
          <a:p>
            <a:endParaRPr lang="fi-FI" dirty="0" smtClean="0"/>
          </a:p>
          <a:p>
            <a:endParaRPr lang="fi-FI" dirty="0"/>
          </a:p>
        </p:txBody>
      </p:sp>
      <p:sp>
        <p:nvSpPr>
          <p:cNvPr id="6" name="Päivämäärän paikkamerkki 5"/>
          <p:cNvSpPr>
            <a:spLocks noGrp="1"/>
          </p:cNvSpPr>
          <p:nvPr>
            <p:ph type="dt" sz="half" idx="10"/>
          </p:nvPr>
        </p:nvSpPr>
        <p:spPr/>
        <p:txBody>
          <a:bodyPr/>
          <a:lstStyle/>
          <a:p>
            <a:fld id="{F1A0C1BD-BAF3-4817-A2DC-D00C7D3445F8}"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72737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ADD:n</a:t>
            </a:r>
            <a:r>
              <a:rPr lang="fi-FI" dirty="0" smtClean="0"/>
              <a:t> ilmeneminen tiivistettynä</a:t>
            </a:r>
            <a:endParaRPr lang="fi-FI" dirty="0"/>
          </a:p>
        </p:txBody>
      </p:sp>
      <p:sp>
        <p:nvSpPr>
          <p:cNvPr id="3" name="Sisällön paikkamerkki 2"/>
          <p:cNvSpPr>
            <a:spLocks noGrp="1"/>
          </p:cNvSpPr>
          <p:nvPr>
            <p:ph idx="1"/>
          </p:nvPr>
        </p:nvSpPr>
        <p:spPr>
          <a:xfrm>
            <a:off x="2500372" y="2209228"/>
            <a:ext cx="5130079" cy="3751113"/>
          </a:xfrm>
        </p:spPr>
        <p:txBody>
          <a:bodyPr/>
          <a:lstStyle/>
          <a:p>
            <a:r>
              <a:rPr lang="fi-FI" sz="3600" dirty="0" smtClean="0"/>
              <a:t>Ei keskity</a:t>
            </a:r>
          </a:p>
          <a:p>
            <a:r>
              <a:rPr lang="fi-FI" sz="3600" dirty="0" smtClean="0"/>
              <a:t>Ei kuule</a:t>
            </a:r>
          </a:p>
          <a:p>
            <a:r>
              <a:rPr lang="fi-FI" sz="3600" dirty="0" smtClean="0"/>
              <a:t>Ei muista</a:t>
            </a:r>
          </a:p>
          <a:p>
            <a:r>
              <a:rPr lang="fi-FI" sz="3600" dirty="0" smtClean="0"/>
              <a:t>Ei suunnittele</a:t>
            </a:r>
          </a:p>
          <a:p>
            <a:r>
              <a:rPr lang="fi-FI" sz="3600" dirty="0" smtClean="0"/>
              <a:t>Ei tee</a:t>
            </a:r>
          </a:p>
          <a:p>
            <a:pPr marL="0" indent="0">
              <a:buNone/>
            </a:pPr>
            <a:endParaRPr lang="fi-FI" dirty="0"/>
          </a:p>
        </p:txBody>
      </p:sp>
      <p:sp>
        <p:nvSpPr>
          <p:cNvPr id="6" name="Päivämäärän paikkamerkki 5"/>
          <p:cNvSpPr>
            <a:spLocks noGrp="1"/>
          </p:cNvSpPr>
          <p:nvPr>
            <p:ph type="dt" sz="half" idx="10"/>
          </p:nvPr>
        </p:nvSpPr>
        <p:spPr/>
        <p:txBody>
          <a:bodyPr/>
          <a:lstStyle/>
          <a:p>
            <a:fld id="{8E280F0F-2736-4EAA-AE2E-712DF0F1487E}"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581477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ADD-henkilö parhaimmillaan</a:t>
            </a:r>
            <a:endParaRPr lang="fi-FI" dirty="0"/>
          </a:p>
        </p:txBody>
      </p:sp>
      <p:sp>
        <p:nvSpPr>
          <p:cNvPr id="3" name="Sisällön paikkamerkki 2"/>
          <p:cNvSpPr>
            <a:spLocks noGrp="1"/>
          </p:cNvSpPr>
          <p:nvPr>
            <p:ph idx="1"/>
          </p:nvPr>
        </p:nvSpPr>
        <p:spPr/>
        <p:txBody>
          <a:bodyPr/>
          <a:lstStyle/>
          <a:p>
            <a:r>
              <a:rPr lang="fi-FI" dirty="0" smtClean="0"/>
              <a:t>Keskittymisessä omaa luokkaansa</a:t>
            </a:r>
          </a:p>
          <a:p>
            <a:r>
              <a:rPr lang="fi-FI" dirty="0" smtClean="0"/>
              <a:t>Rauhallisuus</a:t>
            </a:r>
          </a:p>
          <a:p>
            <a:r>
              <a:rPr lang="fi-FI" dirty="0" smtClean="0"/>
              <a:t>Rikas mielikuvitus</a:t>
            </a:r>
          </a:p>
          <a:p>
            <a:endParaRPr lang="fi-FI" dirty="0"/>
          </a:p>
        </p:txBody>
      </p:sp>
      <p:sp>
        <p:nvSpPr>
          <p:cNvPr id="6" name="Päivämäärän paikkamerkki 5"/>
          <p:cNvSpPr>
            <a:spLocks noGrp="1"/>
          </p:cNvSpPr>
          <p:nvPr>
            <p:ph type="dt" sz="half" idx="10"/>
          </p:nvPr>
        </p:nvSpPr>
        <p:spPr/>
        <p:txBody>
          <a:bodyPr/>
          <a:lstStyle/>
          <a:p>
            <a:fld id="{60ADCA11-19D8-4656-A9D3-6FFBC5C70900}"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665768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Autismikirjon häiriöt</a:t>
            </a:r>
            <a:endParaRPr lang="fi-FI" dirty="0"/>
          </a:p>
        </p:txBody>
      </p:sp>
      <p:cxnSp>
        <p:nvCxnSpPr>
          <p:cNvPr id="5" name="Suora yhdysviiva 4"/>
          <p:cNvCxnSpPr/>
          <p:nvPr/>
        </p:nvCxnSpPr>
        <p:spPr>
          <a:xfrm>
            <a:off x="580057" y="3405206"/>
            <a:ext cx="933229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Kuvaseliteviiva 2 20"/>
          <p:cNvSpPr/>
          <p:nvPr/>
        </p:nvSpPr>
        <p:spPr>
          <a:xfrm flipH="1">
            <a:off x="186910" y="3045933"/>
            <a:ext cx="2752725" cy="718546"/>
          </a:xfrm>
          <a:prstGeom prst="borderCallout2">
            <a:avLst>
              <a:gd name="adj1" fmla="val 99721"/>
              <a:gd name="adj2" fmla="val -45"/>
              <a:gd name="adj3" fmla="val 100785"/>
              <a:gd name="adj4" fmla="val 73600"/>
              <a:gd name="adj5" fmla="val 101560"/>
              <a:gd name="adj6" fmla="val 99804"/>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i-FI" altLang="fi-FI" dirty="0" smtClean="0"/>
              <a:t>Aspergerin oireyhtymä </a:t>
            </a:r>
            <a:endParaRPr lang="fi-FI" altLang="fi-FI" dirty="0"/>
          </a:p>
        </p:txBody>
      </p:sp>
      <p:sp>
        <p:nvSpPr>
          <p:cNvPr id="22" name="Kuvaseliteviiva 2 21"/>
          <p:cNvSpPr/>
          <p:nvPr/>
        </p:nvSpPr>
        <p:spPr>
          <a:xfrm flipH="1">
            <a:off x="7552776" y="3045933"/>
            <a:ext cx="2752725" cy="718546"/>
          </a:xfrm>
          <a:prstGeom prst="borderCallout2">
            <a:avLst>
              <a:gd name="adj1" fmla="val 99721"/>
              <a:gd name="adj2" fmla="val -45"/>
              <a:gd name="adj3" fmla="val 100785"/>
              <a:gd name="adj4" fmla="val 73600"/>
              <a:gd name="adj5" fmla="val 101560"/>
              <a:gd name="adj6" fmla="val 99804"/>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i-FI" altLang="fi-FI" dirty="0" smtClean="0"/>
              <a:t>	Vaikea autismi </a:t>
            </a:r>
            <a:endParaRPr lang="fi-FI" altLang="fi-FI" dirty="0"/>
          </a:p>
        </p:txBody>
      </p:sp>
      <p:sp>
        <p:nvSpPr>
          <p:cNvPr id="25" name="Päivämäärän paikkamerkki 24"/>
          <p:cNvSpPr>
            <a:spLocks noGrp="1"/>
          </p:cNvSpPr>
          <p:nvPr>
            <p:ph type="dt" sz="half" idx="10"/>
          </p:nvPr>
        </p:nvSpPr>
        <p:spPr/>
        <p:txBody>
          <a:bodyPr/>
          <a:lstStyle/>
          <a:p>
            <a:fld id="{BC4D8238-AD5A-4376-A2F6-BCAF1FB4CE1F}" type="datetime1">
              <a:rPr lang="en-US" smtClean="0"/>
              <a:t>10/18/2016</a:t>
            </a:fld>
            <a:endParaRPr lang="en-US" dirty="0"/>
          </a:p>
        </p:txBody>
      </p:sp>
      <p:sp>
        <p:nvSpPr>
          <p:cNvPr id="26" name="Alatunnisteen paikkamerkki 25"/>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1237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Aspergerin oireyhtymä</a:t>
            </a:r>
            <a:endParaRPr lang="fi-FI" dirty="0"/>
          </a:p>
        </p:txBody>
      </p:sp>
      <p:sp>
        <p:nvSpPr>
          <p:cNvPr id="3" name="Sisällön paikkamerkki 2"/>
          <p:cNvSpPr>
            <a:spLocks noGrp="1"/>
          </p:cNvSpPr>
          <p:nvPr>
            <p:ph idx="1"/>
          </p:nvPr>
        </p:nvSpPr>
        <p:spPr>
          <a:xfrm>
            <a:off x="399263" y="1930400"/>
            <a:ext cx="9332297" cy="3751113"/>
          </a:xfrm>
        </p:spPr>
        <p:txBody>
          <a:bodyPr/>
          <a:lstStyle/>
          <a:p>
            <a:endParaRPr lang="fi-FI" dirty="0"/>
          </a:p>
          <a:p>
            <a:r>
              <a:rPr lang="fi-FI" dirty="0"/>
              <a:t>Biologinen tausta &gt; sikiöaikainen kehityshäiriö, jolla vaikutuksia aivojen toimintaan</a:t>
            </a:r>
          </a:p>
          <a:p>
            <a:r>
              <a:rPr lang="fi-FI" dirty="0" smtClean="0"/>
              <a:t>Pojilla neljää kertaa yleisempi kuin tytöillä</a:t>
            </a:r>
            <a:endParaRPr lang="fi-FI" dirty="0"/>
          </a:p>
        </p:txBody>
      </p:sp>
      <p:grpSp>
        <p:nvGrpSpPr>
          <p:cNvPr id="4" name="Ryhmä 3"/>
          <p:cNvGrpSpPr/>
          <p:nvPr/>
        </p:nvGrpSpPr>
        <p:grpSpPr>
          <a:xfrm>
            <a:off x="9854666" y="2884369"/>
            <a:ext cx="1836000" cy="3625512"/>
            <a:chOff x="9854666" y="2884369"/>
            <a:chExt cx="1836000" cy="3625512"/>
          </a:xfrm>
        </p:grpSpPr>
        <p:grpSp>
          <p:nvGrpSpPr>
            <p:cNvPr id="5" name="Ryhmä 4"/>
            <p:cNvGrpSpPr/>
            <p:nvPr/>
          </p:nvGrpSpPr>
          <p:grpSpPr>
            <a:xfrm flipH="1">
              <a:off x="9854666" y="2884369"/>
              <a:ext cx="1836000" cy="3625512"/>
              <a:chOff x="6991023" y="702642"/>
              <a:chExt cx="1836950" cy="3625512"/>
            </a:xfrm>
          </p:grpSpPr>
          <p:sp>
            <p:nvSpPr>
              <p:cNvPr id="7" name="Puolivapaa piirto 6"/>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8" name="Ryhmä 7"/>
              <p:cNvGrpSpPr/>
              <p:nvPr/>
            </p:nvGrpSpPr>
            <p:grpSpPr>
              <a:xfrm rot="20830903">
                <a:off x="6991023" y="1480706"/>
                <a:ext cx="636245" cy="1869690"/>
                <a:chOff x="6257893" y="1180758"/>
                <a:chExt cx="818705" cy="2047295"/>
              </a:xfrm>
            </p:grpSpPr>
            <p:sp>
              <p:nvSpPr>
                <p:cNvPr id="22" name="Puolivapaa piirto 21"/>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3" name="Puolivapaa piirto 22"/>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9" name="Puolivapaa piirto 8"/>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0" name="Puolivapaa piirto 9"/>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2" name="Ryhmä 11"/>
              <p:cNvGrpSpPr/>
              <p:nvPr/>
            </p:nvGrpSpPr>
            <p:grpSpPr>
              <a:xfrm rot="7438188">
                <a:off x="7805254" y="1225194"/>
                <a:ext cx="150368" cy="176113"/>
                <a:chOff x="7485881" y="1000111"/>
                <a:chExt cx="259766" cy="261151"/>
              </a:xfrm>
            </p:grpSpPr>
            <p:sp>
              <p:nvSpPr>
                <p:cNvPr id="20" name="Ellipsi 19"/>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1" name="Ellipsi 20"/>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3" name="Ryhmä 12"/>
              <p:cNvGrpSpPr/>
              <p:nvPr/>
            </p:nvGrpSpPr>
            <p:grpSpPr>
              <a:xfrm rot="7438188">
                <a:off x="8018182" y="1205042"/>
                <a:ext cx="150368" cy="176113"/>
                <a:chOff x="7485881" y="1000111"/>
                <a:chExt cx="259766" cy="261151"/>
              </a:xfrm>
            </p:grpSpPr>
            <p:sp>
              <p:nvSpPr>
                <p:cNvPr id="18" name="Ellipsi 17"/>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9" name="Ellipsi 18"/>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4" name="Puolivapaa piirto 13"/>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5" name="Puolivapaa piirto 14"/>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6" name="Puolivapaa piirto 15"/>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6" name="Puolivapaa piirto 5"/>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4" name="Kuvaseliteviiva 2 23"/>
          <p:cNvSpPr/>
          <p:nvPr/>
        </p:nvSpPr>
        <p:spPr>
          <a:xfrm flipH="1">
            <a:off x="9292000" y="1329086"/>
            <a:ext cx="2752725" cy="1105760"/>
          </a:xfrm>
          <a:prstGeom prst="borderCallout2">
            <a:avLst>
              <a:gd name="adj1" fmla="val 100351"/>
              <a:gd name="adj2" fmla="val 26812"/>
              <a:gd name="adj3" fmla="val 148026"/>
              <a:gd name="adj4" fmla="val 44623"/>
              <a:gd name="adj5" fmla="val 101560"/>
              <a:gd name="adj6" fmla="val 47504"/>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i-FI" altLang="fi-FI" dirty="0">
                <a:hlinkClick r:id="rId2"/>
              </a:rPr>
              <a:t>http://www.autismiliitto.fi</a:t>
            </a:r>
            <a:r>
              <a:rPr lang="fi-FI" altLang="fi-FI" dirty="0" smtClean="0">
                <a:hlinkClick r:id="rId2"/>
              </a:rPr>
              <a:t>/</a:t>
            </a:r>
            <a:r>
              <a:rPr lang="fi-FI" altLang="fi-FI" dirty="0" smtClean="0"/>
              <a:t> </a:t>
            </a:r>
            <a:endParaRPr lang="fi-FI" altLang="fi-FI" dirty="0"/>
          </a:p>
        </p:txBody>
      </p:sp>
      <p:sp>
        <p:nvSpPr>
          <p:cNvPr id="27" name="Päivämäärän paikkamerkki 26"/>
          <p:cNvSpPr>
            <a:spLocks noGrp="1"/>
          </p:cNvSpPr>
          <p:nvPr>
            <p:ph type="dt" sz="half" idx="10"/>
          </p:nvPr>
        </p:nvSpPr>
        <p:spPr/>
        <p:txBody>
          <a:bodyPr/>
          <a:lstStyle/>
          <a:p>
            <a:fld id="{A1252563-B19F-48CB-B8E3-98B98ECF3D23}" type="datetime1">
              <a:rPr lang="en-US" smtClean="0"/>
              <a:t>10/18/2016</a:t>
            </a:fld>
            <a:endParaRPr lang="en-US" dirty="0"/>
          </a:p>
        </p:txBody>
      </p:sp>
      <p:sp>
        <p:nvSpPr>
          <p:cNvPr id="28" name="Alatunnisteen paikkamerkki 2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9629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70645" y="84307"/>
            <a:ext cx="8776154" cy="1320800"/>
          </a:xfrm>
        </p:spPr>
        <p:txBody>
          <a:bodyPr>
            <a:normAutofit fontScale="90000"/>
          </a:bodyPr>
          <a:lstStyle/>
          <a:p>
            <a:r>
              <a:rPr lang="fi-FI" dirty="0" smtClean="0"/>
              <a:t>Aspergerin oireyhtymään liittyviä piirteitä</a:t>
            </a:r>
            <a:endParaRPr lang="fi-FI" dirty="0"/>
          </a:p>
        </p:txBody>
      </p:sp>
      <p:sp>
        <p:nvSpPr>
          <p:cNvPr id="3" name="Sisällön paikkamerkki 2"/>
          <p:cNvSpPr>
            <a:spLocks noGrp="1"/>
          </p:cNvSpPr>
          <p:nvPr>
            <p:ph idx="1"/>
          </p:nvPr>
        </p:nvSpPr>
        <p:spPr>
          <a:xfrm>
            <a:off x="677333" y="1605064"/>
            <a:ext cx="8962777" cy="5038927"/>
          </a:xfrm>
        </p:spPr>
        <p:txBody>
          <a:bodyPr>
            <a:normAutofit fontScale="92500" lnSpcReduction="10000"/>
          </a:bodyPr>
          <a:lstStyle/>
          <a:p>
            <a:r>
              <a:rPr lang="fi-FI" sz="3900" dirty="0" smtClean="0"/>
              <a:t>Yksikanavaisuus</a:t>
            </a:r>
          </a:p>
          <a:p>
            <a:r>
              <a:rPr lang="fi-FI" sz="3900" dirty="0"/>
              <a:t>Kokonaisuuksien hahmottamisen vaikeus, yksityiskohtia havainnoidaan </a:t>
            </a:r>
            <a:r>
              <a:rPr lang="fi-FI" sz="3900" dirty="0" smtClean="0"/>
              <a:t>tarkasti</a:t>
            </a:r>
            <a:endParaRPr lang="fi-FI" sz="3900" dirty="0"/>
          </a:p>
          <a:p>
            <a:r>
              <a:rPr lang="fi-FI" sz="3900" dirty="0" smtClean="0"/>
              <a:t>Voimakas tunne-elämä</a:t>
            </a:r>
            <a:endParaRPr lang="fi-FI" sz="3900" dirty="0"/>
          </a:p>
          <a:p>
            <a:r>
              <a:rPr lang="fi-FI" sz="3900" dirty="0" smtClean="0"/>
              <a:t>Aistiyliherkkyydet</a:t>
            </a:r>
            <a:endParaRPr lang="fi-FI" sz="3900" dirty="0"/>
          </a:p>
          <a:p>
            <a:r>
              <a:rPr lang="fi-FI" sz="3900" dirty="0" smtClean="0"/>
              <a:t>Stressioireet</a:t>
            </a:r>
            <a:r>
              <a:rPr lang="fi-FI" sz="3900" dirty="0"/>
              <a:t>, uupumus ja </a:t>
            </a:r>
            <a:r>
              <a:rPr lang="fi-FI" sz="3900" dirty="0" smtClean="0"/>
              <a:t>unihäiriöt</a:t>
            </a:r>
            <a:endParaRPr lang="fi-FI" sz="3900" dirty="0"/>
          </a:p>
          <a:p>
            <a:r>
              <a:rPr lang="fi-FI" sz="3900" dirty="0" smtClean="0"/>
              <a:t>Epätasainen </a:t>
            </a:r>
            <a:r>
              <a:rPr lang="fi-FI" sz="3900" dirty="0"/>
              <a:t>muisti- ja </a:t>
            </a:r>
            <a:r>
              <a:rPr lang="fi-FI" sz="3900" dirty="0" smtClean="0"/>
              <a:t>kykyprofiili</a:t>
            </a:r>
            <a:endParaRPr lang="fi-FI" sz="3900" dirty="0"/>
          </a:p>
          <a:p>
            <a:r>
              <a:rPr lang="fi-FI" sz="3900" dirty="0" smtClean="0"/>
              <a:t>Motorinen </a:t>
            </a:r>
            <a:r>
              <a:rPr lang="fi-FI" sz="3900" dirty="0"/>
              <a:t>kömpelyys</a:t>
            </a:r>
          </a:p>
          <a:p>
            <a:endParaRPr lang="fi-FI" dirty="0"/>
          </a:p>
        </p:txBody>
      </p:sp>
      <p:sp>
        <p:nvSpPr>
          <p:cNvPr id="6" name="Päivämäärän paikkamerkki 5"/>
          <p:cNvSpPr>
            <a:spLocks noGrp="1"/>
          </p:cNvSpPr>
          <p:nvPr>
            <p:ph type="dt" sz="half" idx="10"/>
          </p:nvPr>
        </p:nvSpPr>
        <p:spPr/>
        <p:txBody>
          <a:bodyPr/>
          <a:lstStyle/>
          <a:p>
            <a:fld id="{EBEAC635-CEA2-44A2-9C70-A10D419BEDEF}"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446441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4" y="113489"/>
            <a:ext cx="8776154" cy="1320800"/>
          </a:xfrm>
        </p:spPr>
        <p:txBody>
          <a:bodyPr>
            <a:normAutofit fontScale="90000"/>
          </a:bodyPr>
          <a:lstStyle/>
          <a:p>
            <a:r>
              <a:rPr lang="fi-FI" dirty="0" smtClean="0"/>
              <a:t>Asperger –henkilön vuorovaikutukseen liittyviä erityispiirteitä</a:t>
            </a:r>
            <a:endParaRPr lang="fi-FI" dirty="0"/>
          </a:p>
        </p:txBody>
      </p:sp>
      <p:sp>
        <p:nvSpPr>
          <p:cNvPr id="3" name="Sisällön paikkamerkki 2"/>
          <p:cNvSpPr>
            <a:spLocks noGrp="1"/>
          </p:cNvSpPr>
          <p:nvPr>
            <p:ph idx="1"/>
          </p:nvPr>
        </p:nvSpPr>
        <p:spPr>
          <a:xfrm>
            <a:off x="677334" y="2160589"/>
            <a:ext cx="9332297" cy="4405581"/>
          </a:xfrm>
        </p:spPr>
        <p:txBody>
          <a:bodyPr>
            <a:normAutofit/>
          </a:bodyPr>
          <a:lstStyle/>
          <a:p>
            <a:r>
              <a:rPr lang="fi-FI" sz="3200" dirty="0" smtClean="0"/>
              <a:t>Asiakeskeisyys </a:t>
            </a:r>
            <a:r>
              <a:rPr lang="fi-FI" sz="3200" dirty="0"/>
              <a:t>ja pyrkimys </a:t>
            </a:r>
            <a:r>
              <a:rPr lang="fi-FI" sz="3200" dirty="0" smtClean="0"/>
              <a:t>täsmällisyyteen</a:t>
            </a:r>
          </a:p>
          <a:p>
            <a:r>
              <a:rPr lang="fi-FI" sz="3200" dirty="0" smtClean="0"/>
              <a:t>Suoruus</a:t>
            </a:r>
            <a:r>
              <a:rPr lang="fi-FI" sz="3200" dirty="0"/>
              <a:t>, rehellisyys ja tasa-arvoisuuden </a:t>
            </a:r>
            <a:r>
              <a:rPr lang="fi-FI" sz="3200" dirty="0" smtClean="0"/>
              <a:t>korostaminen</a:t>
            </a:r>
            <a:endParaRPr lang="fi-FI" sz="3200" dirty="0"/>
          </a:p>
          <a:p>
            <a:r>
              <a:rPr lang="fi-FI" sz="3200" dirty="0" smtClean="0"/>
              <a:t>Keskittyminen </a:t>
            </a:r>
            <a:r>
              <a:rPr lang="fi-FI" sz="3200" dirty="0"/>
              <a:t>puheeseen ilmeiden tarkkailun </a:t>
            </a:r>
            <a:r>
              <a:rPr lang="fi-FI" sz="3200" dirty="0" smtClean="0"/>
              <a:t>sijaan</a:t>
            </a:r>
            <a:endParaRPr lang="fi-FI" sz="3200" dirty="0"/>
          </a:p>
          <a:p>
            <a:r>
              <a:rPr lang="fi-FI" sz="3200" dirty="0" smtClean="0"/>
              <a:t>Silmiin </a:t>
            </a:r>
            <a:r>
              <a:rPr lang="fi-FI" sz="3200" dirty="0"/>
              <a:t>katsominen saattaa tuntua </a:t>
            </a:r>
            <a:r>
              <a:rPr lang="fi-FI" sz="3200" dirty="0" smtClean="0"/>
              <a:t>epämiellyttävältä</a:t>
            </a:r>
            <a:endParaRPr lang="fi-FI" sz="3200" dirty="0"/>
          </a:p>
          <a:p>
            <a:r>
              <a:rPr lang="fi-FI" sz="3200" dirty="0" smtClean="0"/>
              <a:t>Small </a:t>
            </a:r>
            <a:r>
              <a:rPr lang="fi-FI" sz="3200" dirty="0" err="1"/>
              <a:t>talk</a:t>
            </a:r>
            <a:r>
              <a:rPr lang="fi-FI" sz="3200" dirty="0"/>
              <a:t> tuntuu vaikealta</a:t>
            </a:r>
            <a:r>
              <a:rPr lang="fi-FI" dirty="0"/>
              <a:t> </a:t>
            </a:r>
          </a:p>
          <a:p>
            <a:endParaRPr lang="fi-FI" dirty="0"/>
          </a:p>
        </p:txBody>
      </p:sp>
      <p:sp>
        <p:nvSpPr>
          <p:cNvPr id="6" name="Päivämäärän paikkamerkki 5"/>
          <p:cNvSpPr>
            <a:spLocks noGrp="1"/>
          </p:cNvSpPr>
          <p:nvPr>
            <p:ph type="dt" sz="half" idx="10"/>
          </p:nvPr>
        </p:nvSpPr>
        <p:spPr/>
        <p:txBody>
          <a:bodyPr/>
          <a:lstStyle/>
          <a:p>
            <a:fld id="{88C3B1F8-CB5F-48DA-B56E-2B660456BD2E}"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772974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a:xfrm>
            <a:off x="2283090" y="393047"/>
            <a:ext cx="5803900" cy="668336"/>
          </a:xfrm>
        </p:spPr>
        <p:txBody>
          <a:bodyPr>
            <a:normAutofit fontScale="90000"/>
          </a:bodyPr>
          <a:lstStyle/>
          <a:p>
            <a:r>
              <a:rPr lang="fi-FI" altLang="fi-FI" sz="4000" dirty="0"/>
              <a:t>Koulutuspaikkakunnat</a:t>
            </a:r>
          </a:p>
        </p:txBody>
      </p:sp>
      <p:sp>
        <p:nvSpPr>
          <p:cNvPr id="4" name="Alatunnisteen paikkamerkki 3"/>
          <p:cNvSpPr>
            <a:spLocks noGrp="1"/>
          </p:cNvSpPr>
          <p:nvPr>
            <p:ph type="ftr" sz="quarter" idx="11"/>
          </p:nvPr>
        </p:nvSpPr>
        <p:spPr/>
        <p:txBody>
          <a:bodyPr/>
          <a:lstStyle/>
          <a:p>
            <a:pPr>
              <a:defRPr/>
            </a:pPr>
            <a:r>
              <a:rPr lang="es-ES" dirty="0" smtClean="0"/>
              <a:t>Virpi Jussila</a:t>
            </a:r>
            <a:endParaRPr lang="es-ES" dirty="0"/>
          </a:p>
        </p:txBody>
      </p:sp>
      <p:pic>
        <p:nvPicPr>
          <p:cNvPr id="14340" name="Picture 2" descr="C:\Users\virpi.jussila\AppData\Local\Microsoft\Windows\Temporary Internet Files\Content.Outlook\92WTGY6K\BAO_Suomi karttapohja_CMYK_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759" y="1061383"/>
            <a:ext cx="3579813"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2"/>
          <p:cNvSpPr>
            <a:spLocks noGrp="1"/>
          </p:cNvSpPr>
          <p:nvPr>
            <p:ph type="dt" sz="half" idx="10"/>
          </p:nvPr>
        </p:nvSpPr>
        <p:spPr/>
        <p:txBody>
          <a:bodyPr/>
          <a:lstStyle/>
          <a:p>
            <a:fld id="{345B3E91-D288-4309-BDCC-422B32FD60DF}" type="datetime1">
              <a:rPr lang="en-US" smtClean="0"/>
              <a:t>10/18/2016</a:t>
            </a:fld>
            <a:endParaRPr lang="en-US" dirty="0"/>
          </a:p>
        </p:txBody>
      </p:sp>
    </p:spTree>
    <p:extLst>
      <p:ext uri="{BB962C8B-B14F-4D97-AF65-F5344CB8AC3E}">
        <p14:creationId xmlns:p14="http://schemas.microsoft.com/office/powerpoint/2010/main" val="162322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Asperger-henkilö parhaimmillaan</a:t>
            </a:r>
            <a:endParaRPr lang="fi-FI" dirty="0"/>
          </a:p>
        </p:txBody>
      </p:sp>
      <p:sp>
        <p:nvSpPr>
          <p:cNvPr id="3" name="Sisällön paikkamerkki 2"/>
          <p:cNvSpPr>
            <a:spLocks noGrp="1"/>
          </p:cNvSpPr>
          <p:nvPr>
            <p:ph idx="1"/>
          </p:nvPr>
        </p:nvSpPr>
        <p:spPr>
          <a:xfrm>
            <a:off x="677335" y="1712069"/>
            <a:ext cx="9332297" cy="4637378"/>
          </a:xfrm>
        </p:spPr>
        <p:txBody>
          <a:bodyPr>
            <a:normAutofit lnSpcReduction="10000"/>
          </a:bodyPr>
          <a:lstStyle/>
          <a:p>
            <a:r>
              <a:rPr lang="fi-FI" dirty="0" smtClean="0"/>
              <a:t>Kiinnostunut, aktiivinen</a:t>
            </a:r>
          </a:p>
          <a:p>
            <a:r>
              <a:rPr lang="fi-FI" dirty="0" smtClean="0"/>
              <a:t>Kykenee omaperäiseen ajatteluun</a:t>
            </a:r>
          </a:p>
          <a:p>
            <a:r>
              <a:rPr lang="fi-FI" dirty="0" smtClean="0"/>
              <a:t>Tarkka, täsmällinen ja huolellinen</a:t>
            </a:r>
          </a:p>
          <a:p>
            <a:r>
              <a:rPr lang="fi-FI" dirty="0" smtClean="0"/>
              <a:t>Oikeudentuntoinen, rehellinen</a:t>
            </a:r>
          </a:p>
          <a:p>
            <a:r>
              <a:rPr lang="fi-FI" dirty="0" smtClean="0"/>
              <a:t>Omaa hyvän yksityiskohtien tajun</a:t>
            </a:r>
          </a:p>
          <a:p>
            <a:r>
              <a:rPr lang="fi-FI" dirty="0" smtClean="0"/>
              <a:t>Huumorintajuinen</a:t>
            </a:r>
          </a:p>
          <a:p>
            <a:endParaRPr lang="fi-FI" dirty="0" smtClean="0"/>
          </a:p>
          <a:p>
            <a:endParaRPr lang="fi-FI" dirty="0"/>
          </a:p>
          <a:p>
            <a:r>
              <a:rPr lang="fi-FI" dirty="0">
                <a:hlinkClick r:id="rId3"/>
              </a:rPr>
              <a:t>https://</a:t>
            </a:r>
            <a:r>
              <a:rPr lang="fi-FI" dirty="0" smtClean="0">
                <a:hlinkClick r:id="rId3"/>
              </a:rPr>
              <a:t>www.youtube.com/watch?v=KO9bZC9CWSw</a:t>
            </a:r>
            <a:r>
              <a:rPr lang="fi-FI" dirty="0" smtClean="0"/>
              <a:t> </a:t>
            </a:r>
            <a:endParaRPr lang="fi-FI" dirty="0"/>
          </a:p>
        </p:txBody>
      </p:sp>
      <p:sp>
        <p:nvSpPr>
          <p:cNvPr id="6" name="Päivämäärän paikkamerkki 5"/>
          <p:cNvSpPr>
            <a:spLocks noGrp="1"/>
          </p:cNvSpPr>
          <p:nvPr>
            <p:ph type="dt" sz="half" idx="10"/>
          </p:nvPr>
        </p:nvSpPr>
        <p:spPr/>
        <p:txBody>
          <a:bodyPr/>
          <a:lstStyle/>
          <a:p>
            <a:fld id="{E1DE4532-C8CA-4FE2-9717-E519FE0134CD}"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690705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Älyllinen kehitysvammaisuus</a:t>
            </a:r>
            <a:endParaRPr lang="fi-FI" dirty="0"/>
          </a:p>
        </p:txBody>
      </p:sp>
      <p:sp>
        <p:nvSpPr>
          <p:cNvPr id="3" name="Sisällön paikkamerkki 2"/>
          <p:cNvSpPr>
            <a:spLocks noGrp="1"/>
          </p:cNvSpPr>
          <p:nvPr>
            <p:ph idx="1"/>
          </p:nvPr>
        </p:nvSpPr>
        <p:spPr>
          <a:xfrm>
            <a:off x="566270" y="1777134"/>
            <a:ext cx="9086097" cy="4356966"/>
          </a:xfrm>
        </p:spPr>
        <p:txBody>
          <a:bodyPr>
            <a:normAutofit/>
          </a:bodyPr>
          <a:lstStyle/>
          <a:p>
            <a:r>
              <a:rPr lang="fi-FI" dirty="0" smtClean="0"/>
              <a:t>Älyllinen suoriutuminen keskitasoa merkittävästi huonompaa</a:t>
            </a:r>
          </a:p>
          <a:p>
            <a:r>
              <a:rPr lang="fi-FI" dirty="0" smtClean="0"/>
              <a:t>Kehitysvammaisuuden aste vaihtelee hyvin paljon</a:t>
            </a:r>
          </a:p>
          <a:p>
            <a:r>
              <a:rPr lang="fi-FI" dirty="0" smtClean="0"/>
              <a:t>Rajoittaa vain osaa ihmisen toiminnoista</a:t>
            </a:r>
          </a:p>
          <a:p>
            <a:r>
              <a:rPr lang="fi-FI" dirty="0" smtClean="0"/>
              <a:t>Syitä paljon</a:t>
            </a:r>
          </a:p>
          <a:p>
            <a:r>
              <a:rPr lang="fi-FI" dirty="0"/>
              <a:t>Kehitysvammaisuuden syy jää tuntemattomaksi noin 30 prosentissa vaikeista ja 50 prosentissa lievistä kehitysvammoista.</a:t>
            </a:r>
          </a:p>
          <a:p>
            <a:r>
              <a:rPr lang="fi-FI" dirty="0"/>
              <a:t>Suomessa arvioidaan olevan noin 40 000 ihmistä, joilla on kehitysvamma.</a:t>
            </a:r>
          </a:p>
          <a:p>
            <a:endParaRPr lang="fi-FI" dirty="0"/>
          </a:p>
        </p:txBody>
      </p:sp>
      <p:grpSp>
        <p:nvGrpSpPr>
          <p:cNvPr id="4" name="Ryhmä 3"/>
          <p:cNvGrpSpPr/>
          <p:nvPr/>
        </p:nvGrpSpPr>
        <p:grpSpPr>
          <a:xfrm>
            <a:off x="9854666" y="2884369"/>
            <a:ext cx="1836000" cy="3625512"/>
            <a:chOff x="9854666" y="2884369"/>
            <a:chExt cx="1836000" cy="3625512"/>
          </a:xfrm>
        </p:grpSpPr>
        <p:grpSp>
          <p:nvGrpSpPr>
            <p:cNvPr id="5" name="Ryhmä 4"/>
            <p:cNvGrpSpPr/>
            <p:nvPr/>
          </p:nvGrpSpPr>
          <p:grpSpPr>
            <a:xfrm flipH="1">
              <a:off x="9854666" y="2884369"/>
              <a:ext cx="1836000" cy="3625512"/>
              <a:chOff x="6991023" y="702642"/>
              <a:chExt cx="1836950" cy="3625512"/>
            </a:xfrm>
          </p:grpSpPr>
          <p:sp>
            <p:nvSpPr>
              <p:cNvPr id="7" name="Puolivapaa piirto 6"/>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8" name="Ryhmä 7"/>
              <p:cNvGrpSpPr/>
              <p:nvPr/>
            </p:nvGrpSpPr>
            <p:grpSpPr>
              <a:xfrm rot="20830903">
                <a:off x="6991023" y="1480706"/>
                <a:ext cx="636245" cy="1869690"/>
                <a:chOff x="6257893" y="1180758"/>
                <a:chExt cx="818705" cy="2047295"/>
              </a:xfrm>
            </p:grpSpPr>
            <p:sp>
              <p:nvSpPr>
                <p:cNvPr id="22" name="Puolivapaa piirto 21"/>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3" name="Puolivapaa piirto 22"/>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9" name="Puolivapaa piirto 8"/>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0" name="Puolivapaa piirto 9"/>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2" name="Ryhmä 11"/>
              <p:cNvGrpSpPr/>
              <p:nvPr/>
            </p:nvGrpSpPr>
            <p:grpSpPr>
              <a:xfrm rot="7438188">
                <a:off x="7805254" y="1225194"/>
                <a:ext cx="150368" cy="176113"/>
                <a:chOff x="7485881" y="1000111"/>
                <a:chExt cx="259766" cy="261151"/>
              </a:xfrm>
            </p:grpSpPr>
            <p:sp>
              <p:nvSpPr>
                <p:cNvPr id="20" name="Ellipsi 19"/>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1" name="Ellipsi 20"/>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3" name="Ryhmä 12"/>
              <p:cNvGrpSpPr/>
              <p:nvPr/>
            </p:nvGrpSpPr>
            <p:grpSpPr>
              <a:xfrm rot="7438188">
                <a:off x="8018182" y="1205042"/>
                <a:ext cx="150368" cy="176113"/>
                <a:chOff x="7485881" y="1000111"/>
                <a:chExt cx="259766" cy="261151"/>
              </a:xfrm>
            </p:grpSpPr>
            <p:sp>
              <p:nvSpPr>
                <p:cNvPr id="18" name="Ellipsi 17"/>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9" name="Ellipsi 18"/>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4" name="Puolivapaa piirto 13"/>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5" name="Puolivapaa piirto 14"/>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6" name="Puolivapaa piirto 15"/>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6" name="Puolivapaa piirto 5"/>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4" name="Kuvaseliteviiva 2 23"/>
          <p:cNvSpPr/>
          <p:nvPr/>
        </p:nvSpPr>
        <p:spPr>
          <a:xfrm flipH="1">
            <a:off x="9292000" y="1329086"/>
            <a:ext cx="2752725" cy="1105760"/>
          </a:xfrm>
          <a:prstGeom prst="borderCallout2">
            <a:avLst>
              <a:gd name="adj1" fmla="val 100351"/>
              <a:gd name="adj2" fmla="val 26812"/>
              <a:gd name="adj3" fmla="val 148026"/>
              <a:gd name="adj4" fmla="val 44623"/>
              <a:gd name="adj5" fmla="val 101560"/>
              <a:gd name="adj6" fmla="val 47504"/>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i-FI" altLang="fi-FI" dirty="0" smtClean="0">
                <a:hlinkClick r:id="rId3"/>
              </a:rPr>
              <a:t>www.terveyskirjasto.fi</a:t>
            </a:r>
            <a:r>
              <a:rPr lang="fi-FI" altLang="fi-FI" dirty="0" smtClean="0"/>
              <a:t> </a:t>
            </a:r>
          </a:p>
          <a:p>
            <a:r>
              <a:rPr lang="fi-FI" altLang="fi-FI" dirty="0" smtClean="0">
                <a:hlinkClick r:id="rId4"/>
              </a:rPr>
              <a:t>www.kehitysvammaliitto.fi</a:t>
            </a:r>
            <a:r>
              <a:rPr lang="fi-FI" altLang="fi-FI" dirty="0" smtClean="0"/>
              <a:t> </a:t>
            </a:r>
            <a:endParaRPr lang="fi-FI" altLang="fi-FI" dirty="0"/>
          </a:p>
        </p:txBody>
      </p:sp>
      <p:sp>
        <p:nvSpPr>
          <p:cNvPr id="27" name="Päivämäärän paikkamerkki 26"/>
          <p:cNvSpPr>
            <a:spLocks noGrp="1"/>
          </p:cNvSpPr>
          <p:nvPr>
            <p:ph type="dt" sz="half" idx="10"/>
          </p:nvPr>
        </p:nvSpPr>
        <p:spPr/>
        <p:txBody>
          <a:bodyPr/>
          <a:lstStyle/>
          <a:p>
            <a:fld id="{E794D304-6FDB-4BD2-9578-EE462CA0C5A8}" type="datetime1">
              <a:rPr lang="en-US" smtClean="0"/>
              <a:t>10/18/2016</a:t>
            </a:fld>
            <a:endParaRPr lang="en-US" dirty="0"/>
          </a:p>
        </p:txBody>
      </p:sp>
      <p:sp>
        <p:nvSpPr>
          <p:cNvPr id="28" name="Alatunnisteen paikkamerkki 2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14327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pPr algn="ctr"/>
            <a:r>
              <a:rPr lang="fi-FI" altLang="fi-FI" dirty="0" smtClean="0"/>
              <a:t>Mielenterveyden häiriö</a:t>
            </a:r>
          </a:p>
        </p:txBody>
      </p:sp>
      <p:sp>
        <p:nvSpPr>
          <p:cNvPr id="33795" name="Sisällön paikkamerkki 2"/>
          <p:cNvSpPr>
            <a:spLocks noGrp="1"/>
          </p:cNvSpPr>
          <p:nvPr>
            <p:ph idx="1"/>
          </p:nvPr>
        </p:nvSpPr>
        <p:spPr/>
        <p:txBody>
          <a:bodyPr/>
          <a:lstStyle/>
          <a:p>
            <a:pPr>
              <a:defRPr/>
            </a:pPr>
            <a:r>
              <a:rPr lang="fi-FI" altLang="fi-FI" dirty="0" smtClean="0"/>
              <a:t>Vuosittain 1,5 prosenttia suomalaisista sairastuu johonkin mielenterveyden häiriöön. </a:t>
            </a:r>
          </a:p>
          <a:p>
            <a:pPr>
              <a:defRPr/>
            </a:pPr>
            <a:r>
              <a:rPr lang="fi-FI" altLang="fi-FI" dirty="0" smtClean="0"/>
              <a:t>Joka viides suomalainen sairastaa jotakin mielenterveyden häiriötä. </a:t>
            </a:r>
          </a:p>
          <a:p>
            <a:pPr>
              <a:defRPr/>
            </a:pPr>
            <a:r>
              <a:rPr lang="fi-FI" altLang="fi-FI" dirty="0" smtClean="0"/>
              <a:t>Ainakin joka kymmenes tai ehkä jopa joka viides suomalainen kokee elämänsä varrella ainakin yhden vakavan masennusjakson. </a:t>
            </a:r>
          </a:p>
          <a:p>
            <a:pPr marL="0" indent="0">
              <a:buNone/>
              <a:defRPr/>
            </a:pPr>
            <a:r>
              <a:rPr lang="fi-FI" altLang="fi-FI" sz="1800" dirty="0"/>
              <a:t>			</a:t>
            </a:r>
          </a:p>
          <a:p>
            <a:pPr marL="0" indent="0">
              <a:buNone/>
              <a:defRPr/>
            </a:pPr>
            <a:r>
              <a:rPr lang="fi-FI" altLang="fi-FI" sz="1800" dirty="0"/>
              <a:t>			</a:t>
            </a:r>
            <a:endParaRPr lang="fi-FI" altLang="fi-FI" dirty="0" smtClean="0"/>
          </a:p>
        </p:txBody>
      </p:sp>
      <p:grpSp>
        <p:nvGrpSpPr>
          <p:cNvPr id="5" name="Ryhmä 4"/>
          <p:cNvGrpSpPr/>
          <p:nvPr/>
        </p:nvGrpSpPr>
        <p:grpSpPr>
          <a:xfrm>
            <a:off x="9854666" y="2884369"/>
            <a:ext cx="1836000" cy="3625512"/>
            <a:chOff x="9854666" y="2884369"/>
            <a:chExt cx="1836000" cy="3625512"/>
          </a:xfrm>
        </p:grpSpPr>
        <p:grpSp>
          <p:nvGrpSpPr>
            <p:cNvPr id="6" name="Ryhmä 5"/>
            <p:cNvGrpSpPr/>
            <p:nvPr/>
          </p:nvGrpSpPr>
          <p:grpSpPr>
            <a:xfrm flipH="1">
              <a:off x="9854666" y="2884369"/>
              <a:ext cx="1836000" cy="3625512"/>
              <a:chOff x="6991023" y="702642"/>
              <a:chExt cx="1836950" cy="3625512"/>
            </a:xfrm>
          </p:grpSpPr>
          <p:sp>
            <p:nvSpPr>
              <p:cNvPr id="8" name="Puolivapaa piirto 7"/>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9" name="Ryhmä 8"/>
              <p:cNvGrpSpPr/>
              <p:nvPr/>
            </p:nvGrpSpPr>
            <p:grpSpPr>
              <a:xfrm rot="20830903">
                <a:off x="6991023" y="1480706"/>
                <a:ext cx="636245" cy="1869690"/>
                <a:chOff x="6257893" y="1180758"/>
                <a:chExt cx="818705" cy="2047295"/>
              </a:xfrm>
            </p:grpSpPr>
            <p:sp>
              <p:nvSpPr>
                <p:cNvPr id="23" name="Puolivapaa piirto 22"/>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4" name="Puolivapaa piirto 23"/>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10" name="Puolivapaa piirto 9"/>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2" name="Puolivapaa piirto 11"/>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3" name="Ryhmä 12"/>
              <p:cNvGrpSpPr/>
              <p:nvPr/>
            </p:nvGrpSpPr>
            <p:grpSpPr>
              <a:xfrm rot="7438188">
                <a:off x="7805254" y="1225194"/>
                <a:ext cx="150368" cy="176113"/>
                <a:chOff x="7485881" y="1000111"/>
                <a:chExt cx="259766" cy="261151"/>
              </a:xfrm>
            </p:grpSpPr>
            <p:sp>
              <p:nvSpPr>
                <p:cNvPr id="21" name="Ellipsi 20"/>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2" name="Ellipsi 21"/>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4" name="Ryhmä 13"/>
              <p:cNvGrpSpPr/>
              <p:nvPr/>
            </p:nvGrpSpPr>
            <p:grpSpPr>
              <a:xfrm rot="7438188">
                <a:off x="8018182" y="1205042"/>
                <a:ext cx="150368" cy="176113"/>
                <a:chOff x="7485881" y="1000111"/>
                <a:chExt cx="259766" cy="261151"/>
              </a:xfrm>
            </p:grpSpPr>
            <p:sp>
              <p:nvSpPr>
                <p:cNvPr id="19" name="Ellipsi 18"/>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0" name="Ellipsi 19"/>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5" name="Puolivapaa piirto 14"/>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6" name="Puolivapaa piirto 15"/>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8" name="Puolivapaa piirto 17"/>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7" name="Puolivapaa piirto 6"/>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5" name="Kuvaseliteviiva 2 24"/>
          <p:cNvSpPr/>
          <p:nvPr/>
        </p:nvSpPr>
        <p:spPr>
          <a:xfrm flipH="1">
            <a:off x="9612086" y="1193082"/>
            <a:ext cx="2207289" cy="1105760"/>
          </a:xfrm>
          <a:prstGeom prst="borderCallout2">
            <a:avLst>
              <a:gd name="adj1" fmla="val 100351"/>
              <a:gd name="adj2" fmla="val 26812"/>
              <a:gd name="adj3" fmla="val 148026"/>
              <a:gd name="adj4" fmla="val 44623"/>
              <a:gd name="adj5" fmla="val 101560"/>
              <a:gd name="adj6" fmla="val 47504"/>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altLang="fi-FI" dirty="0"/>
              <a:t>Matti O Huttunen, Duodecim Terveyskirjasto, 2015</a:t>
            </a:r>
          </a:p>
          <a:p>
            <a:pPr algn="ctr"/>
            <a:r>
              <a:rPr lang="fi-FI" dirty="0" smtClean="0">
                <a:solidFill>
                  <a:prstClr val="black">
                    <a:lumMod val="75000"/>
                    <a:lumOff val="25000"/>
                  </a:prstClr>
                </a:solidFill>
              </a:rPr>
              <a:t>  </a:t>
            </a:r>
          </a:p>
        </p:txBody>
      </p:sp>
      <p:sp>
        <p:nvSpPr>
          <p:cNvPr id="4" name="Päivämäärän paikkamerkki 3"/>
          <p:cNvSpPr>
            <a:spLocks noGrp="1"/>
          </p:cNvSpPr>
          <p:nvPr>
            <p:ph type="dt" sz="half" idx="10"/>
          </p:nvPr>
        </p:nvSpPr>
        <p:spPr/>
        <p:txBody>
          <a:bodyPr/>
          <a:lstStyle/>
          <a:p>
            <a:fld id="{358DE482-539E-46E1-935F-11A5A82107A7}" type="datetime1">
              <a:rPr lang="en-US" smtClean="0"/>
              <a:t>10/18/2016</a:t>
            </a:fld>
            <a:endParaRPr lang="en-US" dirty="0"/>
          </a:p>
        </p:txBody>
      </p:sp>
      <p:sp>
        <p:nvSpPr>
          <p:cNvPr id="26" name="Alatunnisteen paikkamerkki 25"/>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68442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1845013" y="194553"/>
            <a:ext cx="8229600" cy="1143000"/>
          </a:xfrm>
        </p:spPr>
        <p:txBody>
          <a:bodyPr/>
          <a:lstStyle/>
          <a:p>
            <a:r>
              <a:rPr lang="fi-FI" altLang="fi-FI" dirty="0"/>
              <a:t>Mielenterveyden häiriö</a:t>
            </a:r>
            <a:endParaRPr lang="fi-FI" altLang="fi-FI" dirty="0" smtClean="0"/>
          </a:p>
        </p:txBody>
      </p:sp>
      <p:sp>
        <p:nvSpPr>
          <p:cNvPr id="35843" name="Sisällön paikkamerkki 2"/>
          <p:cNvSpPr>
            <a:spLocks noGrp="1"/>
          </p:cNvSpPr>
          <p:nvPr>
            <p:ph idx="1"/>
          </p:nvPr>
        </p:nvSpPr>
        <p:spPr>
          <a:xfrm>
            <a:off x="1385820" y="1515407"/>
            <a:ext cx="8229600" cy="4525963"/>
          </a:xfrm>
        </p:spPr>
        <p:txBody>
          <a:bodyPr>
            <a:normAutofit lnSpcReduction="10000"/>
          </a:bodyPr>
          <a:lstStyle/>
          <a:p>
            <a:pPr>
              <a:defRPr/>
            </a:pPr>
            <a:r>
              <a:rPr lang="fi-FI" altLang="fi-FI" sz="2800" dirty="0"/>
              <a:t>Mielenterveyden ongelmat voivat ilmetä monella tavalla. Kaikille yhteistä oiretta ei ole. Usein vaikeudet ovat jokapäiväisiä, painavat mieltä ja uhkaavat henkistä hyvinvointia.</a:t>
            </a:r>
          </a:p>
          <a:p>
            <a:pPr marL="0" indent="0">
              <a:buNone/>
              <a:defRPr/>
            </a:pPr>
            <a:endParaRPr lang="fi-FI" altLang="fi-FI" sz="2800" dirty="0"/>
          </a:p>
          <a:p>
            <a:pPr>
              <a:defRPr/>
            </a:pPr>
            <a:r>
              <a:rPr lang="fi-FI" altLang="fi-FI" sz="2800" dirty="0"/>
              <a:t>Mielenterveyden ongelma / psyykkinen sairaus?</a:t>
            </a:r>
          </a:p>
          <a:p>
            <a:pPr marL="0" indent="0">
              <a:buNone/>
              <a:defRPr/>
            </a:pPr>
            <a:endParaRPr lang="fi-FI" altLang="fi-FI" sz="2800" dirty="0"/>
          </a:p>
          <a:p>
            <a:pPr>
              <a:defRPr/>
            </a:pPr>
            <a:r>
              <a:rPr lang="fi-FI" altLang="fi-FI" sz="2800" b="1" dirty="0"/>
              <a:t>Psyykkisille sairauksille on ominaista mielen toimintoihin ja käyttäytymiseen liittyvät oireet sekä toimintakyvyn heikkeneminen.</a:t>
            </a:r>
          </a:p>
          <a:p>
            <a:pPr>
              <a:defRPr/>
            </a:pPr>
            <a:endParaRPr lang="fi-FI" altLang="fi-FI" sz="2800" dirty="0"/>
          </a:p>
          <a:p>
            <a:pPr>
              <a:defRPr/>
            </a:pPr>
            <a:endParaRPr lang="fi-FI" altLang="fi-FI" dirty="0" smtClean="0"/>
          </a:p>
        </p:txBody>
      </p:sp>
      <p:sp>
        <p:nvSpPr>
          <p:cNvPr id="4" name="Alatunnisteen paikkamerkki 3"/>
          <p:cNvSpPr>
            <a:spLocks noGrp="1"/>
          </p:cNvSpPr>
          <p:nvPr>
            <p:ph type="ftr" sz="quarter" idx="11"/>
          </p:nvPr>
        </p:nvSpPr>
        <p:spPr/>
        <p:txBody>
          <a:bodyPr/>
          <a:lstStyle/>
          <a:p>
            <a:pPr>
              <a:defRPr/>
            </a:pPr>
            <a:r>
              <a:rPr lang="fi-FI" smtClean="0"/>
              <a:t>Virpi Jussila</a:t>
            </a:r>
            <a:endParaRPr lang="es-ES" dirty="0"/>
          </a:p>
        </p:txBody>
      </p:sp>
      <p:sp>
        <p:nvSpPr>
          <p:cNvPr id="3" name="Päivämäärän paikkamerkki 2"/>
          <p:cNvSpPr>
            <a:spLocks noGrp="1"/>
          </p:cNvSpPr>
          <p:nvPr>
            <p:ph type="dt" sz="half" idx="10"/>
          </p:nvPr>
        </p:nvSpPr>
        <p:spPr/>
        <p:txBody>
          <a:bodyPr/>
          <a:lstStyle/>
          <a:p>
            <a:fld id="{190D360E-B21E-44F2-90C2-04B6A6A27E9F}" type="datetime1">
              <a:rPr lang="en-US" smtClean="0"/>
              <a:t>10/18/2016</a:t>
            </a:fld>
            <a:endParaRPr lang="en-US" dirty="0"/>
          </a:p>
        </p:txBody>
      </p:sp>
    </p:spTree>
    <p:extLst>
      <p:ext uri="{BB962C8B-B14F-4D97-AF65-F5344CB8AC3E}">
        <p14:creationId xmlns:p14="http://schemas.microsoft.com/office/powerpoint/2010/main" val="291007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5" y="609600"/>
            <a:ext cx="7046427" cy="1320800"/>
          </a:xfrm>
        </p:spPr>
        <p:txBody>
          <a:bodyPr/>
          <a:lstStyle/>
          <a:p>
            <a:pPr algn="ctr"/>
            <a:r>
              <a:rPr lang="fi-FI" dirty="0" smtClean="0"/>
              <a:t>Psykoosi</a:t>
            </a:r>
            <a:endParaRPr lang="fi-FI" dirty="0"/>
          </a:p>
        </p:txBody>
      </p:sp>
      <p:sp>
        <p:nvSpPr>
          <p:cNvPr id="3" name="Sisällön paikkamerkki 2"/>
          <p:cNvSpPr>
            <a:spLocks noGrp="1"/>
          </p:cNvSpPr>
          <p:nvPr>
            <p:ph idx="1"/>
          </p:nvPr>
        </p:nvSpPr>
        <p:spPr>
          <a:xfrm>
            <a:off x="299076" y="2345435"/>
            <a:ext cx="9514416" cy="3751113"/>
          </a:xfrm>
        </p:spPr>
        <p:txBody>
          <a:bodyPr/>
          <a:lstStyle/>
          <a:p>
            <a:r>
              <a:rPr lang="fi-FI" dirty="0" smtClean="0"/>
              <a:t>Todellisuudentaju </a:t>
            </a:r>
            <a:r>
              <a:rPr lang="fi-FI" dirty="0"/>
              <a:t>on heikentynyt ja </a:t>
            </a:r>
            <a:r>
              <a:rPr lang="fi-FI" dirty="0" smtClean="0"/>
              <a:t>henkilöllä </a:t>
            </a:r>
            <a:r>
              <a:rPr lang="fi-FI" dirty="0"/>
              <a:t>on huomattavia vaikeuksia erottaa, mikä on totta ja mikä ei</a:t>
            </a:r>
            <a:r>
              <a:rPr lang="fi-FI" dirty="0" smtClean="0"/>
              <a:t>.</a:t>
            </a:r>
            <a:endParaRPr lang="fi-FI" dirty="0"/>
          </a:p>
          <a:p>
            <a:r>
              <a:rPr lang="fi-FI" dirty="0" smtClean="0"/>
              <a:t>Oireita: </a:t>
            </a:r>
            <a:r>
              <a:rPr lang="fi-FI" b="1" dirty="0" smtClean="0"/>
              <a:t>harha-aistimukset</a:t>
            </a:r>
            <a:r>
              <a:rPr lang="fi-FI" dirty="0" smtClean="0"/>
              <a:t>, harhaluulot, suhteuttamisharhaluulot, merkityselämykset</a:t>
            </a:r>
          </a:p>
          <a:p>
            <a:r>
              <a:rPr lang="fi-FI" dirty="0"/>
              <a:t>Psykoottisia oireita ja kokemuksia ilmenee </a:t>
            </a:r>
            <a:r>
              <a:rPr lang="fi-FI" dirty="0" smtClean="0"/>
              <a:t>monissa </a:t>
            </a:r>
            <a:r>
              <a:rPr lang="fi-FI" dirty="0"/>
              <a:t>psykiatrisissa sairauksissa</a:t>
            </a:r>
            <a:r>
              <a:rPr lang="fi-FI" dirty="0" smtClean="0"/>
              <a:t>.</a:t>
            </a:r>
          </a:p>
          <a:p>
            <a:r>
              <a:rPr lang="fi-FI" dirty="0" smtClean="0"/>
              <a:t>Rajankäynti normaalin ja psykoottisen välillä joskus vaikeaa!</a:t>
            </a:r>
            <a:endParaRPr lang="fi-FI" dirty="0"/>
          </a:p>
        </p:txBody>
      </p:sp>
      <p:grpSp>
        <p:nvGrpSpPr>
          <p:cNvPr id="5" name="Ryhmä 4"/>
          <p:cNvGrpSpPr/>
          <p:nvPr/>
        </p:nvGrpSpPr>
        <p:grpSpPr>
          <a:xfrm>
            <a:off x="10078402" y="2913552"/>
            <a:ext cx="1836000" cy="3625512"/>
            <a:chOff x="9854666" y="2884369"/>
            <a:chExt cx="1836000" cy="3625512"/>
          </a:xfrm>
        </p:grpSpPr>
        <p:grpSp>
          <p:nvGrpSpPr>
            <p:cNvPr id="6" name="Ryhmä 5"/>
            <p:cNvGrpSpPr/>
            <p:nvPr/>
          </p:nvGrpSpPr>
          <p:grpSpPr>
            <a:xfrm flipH="1">
              <a:off x="9854666" y="2884369"/>
              <a:ext cx="1836000" cy="3625512"/>
              <a:chOff x="6991023" y="702642"/>
              <a:chExt cx="1836950" cy="3625512"/>
            </a:xfrm>
          </p:grpSpPr>
          <p:sp>
            <p:nvSpPr>
              <p:cNvPr id="8" name="Puolivapaa piirto 7"/>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9" name="Ryhmä 8"/>
              <p:cNvGrpSpPr/>
              <p:nvPr/>
            </p:nvGrpSpPr>
            <p:grpSpPr>
              <a:xfrm rot="20830903">
                <a:off x="6991023" y="1480706"/>
                <a:ext cx="636245" cy="1869690"/>
                <a:chOff x="6257893" y="1180758"/>
                <a:chExt cx="818705" cy="2047295"/>
              </a:xfrm>
            </p:grpSpPr>
            <p:sp>
              <p:nvSpPr>
                <p:cNvPr id="23" name="Puolivapaa piirto 22"/>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4" name="Puolivapaa piirto 23"/>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10" name="Puolivapaa piirto 9"/>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2" name="Puolivapaa piirto 11"/>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3" name="Ryhmä 12"/>
              <p:cNvGrpSpPr/>
              <p:nvPr/>
            </p:nvGrpSpPr>
            <p:grpSpPr>
              <a:xfrm rot="7438188">
                <a:off x="7805254" y="1225194"/>
                <a:ext cx="150368" cy="176113"/>
                <a:chOff x="7485881" y="1000111"/>
                <a:chExt cx="259766" cy="261151"/>
              </a:xfrm>
            </p:grpSpPr>
            <p:sp>
              <p:nvSpPr>
                <p:cNvPr id="21" name="Ellipsi 20"/>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2" name="Ellipsi 21"/>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4" name="Ryhmä 13"/>
              <p:cNvGrpSpPr/>
              <p:nvPr/>
            </p:nvGrpSpPr>
            <p:grpSpPr>
              <a:xfrm rot="7438188">
                <a:off x="8018182" y="1205042"/>
                <a:ext cx="150368" cy="176113"/>
                <a:chOff x="7485881" y="1000111"/>
                <a:chExt cx="259766" cy="261151"/>
              </a:xfrm>
            </p:grpSpPr>
            <p:sp>
              <p:nvSpPr>
                <p:cNvPr id="19" name="Ellipsi 18"/>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0" name="Ellipsi 19"/>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5" name="Puolivapaa piirto 14"/>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6" name="Puolivapaa piirto 15"/>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8" name="Puolivapaa piirto 17"/>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7" name="Puolivapaa piirto 6"/>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5" name="Kuvaseliteviiva 2 24"/>
          <p:cNvSpPr/>
          <p:nvPr/>
        </p:nvSpPr>
        <p:spPr>
          <a:xfrm flipH="1">
            <a:off x="7821282" y="1557931"/>
            <a:ext cx="4280439" cy="684051"/>
          </a:xfrm>
          <a:prstGeom prst="borderCallout2">
            <a:avLst>
              <a:gd name="adj1" fmla="val 100351"/>
              <a:gd name="adj2" fmla="val 26812"/>
              <a:gd name="adj3" fmla="val 197798"/>
              <a:gd name="adj4" fmla="val 33260"/>
              <a:gd name="adj5" fmla="val 100138"/>
              <a:gd name="adj6" fmla="val 38868"/>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solidFill>
                  <a:prstClr val="black">
                    <a:lumMod val="75000"/>
                    <a:lumOff val="25000"/>
                  </a:prstClr>
                </a:solidFill>
                <a:hlinkClick r:id="rId3"/>
              </a:rPr>
              <a:t>http://</a:t>
            </a:r>
            <a:r>
              <a:rPr lang="fi-FI" dirty="0" smtClean="0">
                <a:solidFill>
                  <a:prstClr val="black">
                    <a:lumMod val="75000"/>
                    <a:lumOff val="25000"/>
                  </a:prstClr>
                </a:solidFill>
                <a:hlinkClick r:id="rId3"/>
              </a:rPr>
              <a:t>www.mielenterveysseura.fi/fi</a:t>
            </a:r>
            <a:r>
              <a:rPr lang="fi-FI" dirty="0" smtClean="0">
                <a:solidFill>
                  <a:prstClr val="black">
                    <a:lumMod val="75000"/>
                    <a:lumOff val="25000"/>
                  </a:prstClr>
                </a:solidFill>
              </a:rPr>
              <a:t>   </a:t>
            </a:r>
          </a:p>
        </p:txBody>
      </p:sp>
      <p:sp>
        <p:nvSpPr>
          <p:cNvPr id="27" name="Päivämäärän paikkamerkki 26"/>
          <p:cNvSpPr>
            <a:spLocks noGrp="1"/>
          </p:cNvSpPr>
          <p:nvPr>
            <p:ph type="dt" sz="half" idx="10"/>
          </p:nvPr>
        </p:nvSpPr>
        <p:spPr/>
        <p:txBody>
          <a:bodyPr/>
          <a:lstStyle/>
          <a:p>
            <a:fld id="{B3DD89AA-0E23-447F-BAB5-0C7F34795644}" type="datetime1">
              <a:rPr lang="en-US" smtClean="0"/>
              <a:t>10/18/2016</a:t>
            </a:fld>
            <a:endParaRPr lang="en-US" dirty="0"/>
          </a:p>
        </p:txBody>
      </p:sp>
      <p:sp>
        <p:nvSpPr>
          <p:cNvPr id="28" name="Alatunnisteen paikkamerkki 2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19742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Skitsofrenia</a:t>
            </a:r>
          </a:p>
        </p:txBody>
      </p:sp>
      <p:sp>
        <p:nvSpPr>
          <p:cNvPr id="3" name="Sisällön paikkamerkki 2"/>
          <p:cNvSpPr>
            <a:spLocks noGrp="1"/>
          </p:cNvSpPr>
          <p:nvPr>
            <p:ph idx="1"/>
          </p:nvPr>
        </p:nvSpPr>
        <p:spPr/>
        <p:txBody>
          <a:bodyPr>
            <a:normAutofit fontScale="92500" lnSpcReduction="10000"/>
          </a:bodyPr>
          <a:lstStyle/>
          <a:p>
            <a:r>
              <a:rPr lang="fi-FI" dirty="0"/>
              <a:t>Koko väestöstä 0,5–1,5 % sairastaa skitsofreniaa &gt; Suomessa on noin 50 000 skitsofreniapotilasta.</a:t>
            </a:r>
          </a:p>
          <a:p>
            <a:r>
              <a:rPr lang="fi-FI" dirty="0"/>
              <a:t>Yleisesti katsotaan, että skitsofreniaan liittyy varhainen keskushermoston kehityksen häiriö, joka altistaa skitsofrenian puhkeamiselle.</a:t>
            </a:r>
          </a:p>
          <a:p>
            <a:r>
              <a:rPr lang="fi-FI" dirty="0" smtClean="0"/>
              <a:t>Voimassa </a:t>
            </a:r>
            <a:r>
              <a:rPr lang="fi-FI" dirty="0"/>
              <a:t>olevan tautiluokituksen mukaan psykoottisten oireiden tulee kestää vähintään yhden kuukauden ajan, ennen kuin skitsofreniadiagnoosi voidaan tehdä </a:t>
            </a:r>
          </a:p>
          <a:p>
            <a:r>
              <a:rPr lang="fi-FI" dirty="0"/>
              <a:t>Hoidolla voidaan vaikuttaa psykoosin puhkeamiseen ja uusiutumiseen.</a:t>
            </a:r>
          </a:p>
        </p:txBody>
      </p:sp>
      <p:grpSp>
        <p:nvGrpSpPr>
          <p:cNvPr id="26" name="Ryhmä 25"/>
          <p:cNvGrpSpPr/>
          <p:nvPr/>
        </p:nvGrpSpPr>
        <p:grpSpPr>
          <a:xfrm>
            <a:off x="9854666" y="2884369"/>
            <a:ext cx="1836000" cy="3625512"/>
            <a:chOff x="9854666" y="2884369"/>
            <a:chExt cx="1836000" cy="3625512"/>
          </a:xfrm>
        </p:grpSpPr>
        <p:grpSp>
          <p:nvGrpSpPr>
            <p:cNvPr id="4" name="Ryhmä 3"/>
            <p:cNvGrpSpPr/>
            <p:nvPr/>
          </p:nvGrpSpPr>
          <p:grpSpPr>
            <a:xfrm flipH="1">
              <a:off x="9854666" y="2884369"/>
              <a:ext cx="1836000" cy="3625512"/>
              <a:chOff x="6991023" y="702642"/>
              <a:chExt cx="1836950" cy="3625512"/>
            </a:xfrm>
          </p:grpSpPr>
          <p:sp>
            <p:nvSpPr>
              <p:cNvPr id="13" name="Puolivapaa piirto 12"/>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5" name="Ryhmä 4"/>
              <p:cNvGrpSpPr/>
              <p:nvPr/>
            </p:nvGrpSpPr>
            <p:grpSpPr>
              <a:xfrm rot="20830903">
                <a:off x="6991023" y="1480706"/>
                <a:ext cx="636245" cy="1869690"/>
                <a:chOff x="6257893" y="1180758"/>
                <a:chExt cx="818705" cy="2047295"/>
              </a:xfrm>
            </p:grpSpPr>
            <p:sp>
              <p:nvSpPr>
                <p:cNvPr id="21" name="Puolivapaa piirto 20"/>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2" name="Puolivapaa piirto 21"/>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7" name="Puolivapaa piirto 6"/>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8" name="Puolivapaa piirto 7"/>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9" name="Puolivapaa piirto 8"/>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0" name="Ryhmä 9"/>
              <p:cNvGrpSpPr/>
              <p:nvPr/>
            </p:nvGrpSpPr>
            <p:grpSpPr>
              <a:xfrm rot="7438188">
                <a:off x="7805254" y="1225194"/>
                <a:ext cx="150368" cy="176113"/>
                <a:chOff x="7485881" y="1000111"/>
                <a:chExt cx="259766" cy="261151"/>
              </a:xfrm>
            </p:grpSpPr>
            <p:sp>
              <p:nvSpPr>
                <p:cNvPr id="19" name="Ellipsi 18"/>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0" name="Ellipsi 19"/>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1" name="Ryhmä 10"/>
              <p:cNvGrpSpPr/>
              <p:nvPr/>
            </p:nvGrpSpPr>
            <p:grpSpPr>
              <a:xfrm rot="7438188">
                <a:off x="8018182" y="1205042"/>
                <a:ext cx="150368" cy="176113"/>
                <a:chOff x="7485881" y="1000111"/>
                <a:chExt cx="259766" cy="261151"/>
              </a:xfrm>
            </p:grpSpPr>
            <p:sp>
              <p:nvSpPr>
                <p:cNvPr id="17" name="Ellipsi 16"/>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8" name="Ellipsi 17"/>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2" name="Puolivapaa piirto 11"/>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5" name="Puolivapaa piirto 14"/>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4" name="Puolivapaa piirto 13"/>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6" name="Puolivapaa piirto 5"/>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3" name="Puolivapaa piirto 22"/>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5" name="Kuvaseliteviiva 2 24"/>
          <p:cNvSpPr/>
          <p:nvPr/>
        </p:nvSpPr>
        <p:spPr>
          <a:xfrm flipH="1">
            <a:off x="9617643" y="1080417"/>
            <a:ext cx="2207289" cy="1105760"/>
          </a:xfrm>
          <a:prstGeom prst="borderCallout2">
            <a:avLst>
              <a:gd name="adj1" fmla="val 100351"/>
              <a:gd name="adj2" fmla="val 26812"/>
              <a:gd name="adj3" fmla="val 148026"/>
              <a:gd name="adj4" fmla="val 44623"/>
              <a:gd name="adj5" fmla="val 101560"/>
              <a:gd name="adj6" fmla="val 47504"/>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smtClean="0">
                <a:solidFill>
                  <a:prstClr val="black">
                    <a:lumMod val="75000"/>
                    <a:lumOff val="25000"/>
                  </a:prstClr>
                </a:solidFill>
                <a:hlinkClick r:id="rId3"/>
              </a:rPr>
              <a:t>www.kaypahoito.fi</a:t>
            </a:r>
            <a:r>
              <a:rPr lang="fi-FI" dirty="0" smtClean="0">
                <a:solidFill>
                  <a:prstClr val="black">
                    <a:lumMod val="75000"/>
                    <a:lumOff val="25000"/>
                  </a:prstClr>
                </a:solidFill>
              </a:rPr>
              <a:t>   </a:t>
            </a:r>
          </a:p>
        </p:txBody>
      </p:sp>
      <p:sp>
        <p:nvSpPr>
          <p:cNvPr id="27" name="Päivämäärän paikkamerkki 26"/>
          <p:cNvSpPr>
            <a:spLocks noGrp="1"/>
          </p:cNvSpPr>
          <p:nvPr>
            <p:ph type="dt" sz="half" idx="10"/>
          </p:nvPr>
        </p:nvSpPr>
        <p:spPr/>
        <p:txBody>
          <a:bodyPr/>
          <a:lstStyle/>
          <a:p>
            <a:fld id="{2B1D0F5E-5C84-4E8A-9FC1-02ACE9F036DD}" type="datetime1">
              <a:rPr lang="en-US" smtClean="0"/>
              <a:t>10/18/2016</a:t>
            </a:fld>
            <a:endParaRPr lang="en-US" dirty="0"/>
          </a:p>
        </p:txBody>
      </p:sp>
      <p:sp>
        <p:nvSpPr>
          <p:cNvPr id="28" name="Alatunnisteen paikkamerkki 2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8412855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Skitsofrenian oireet voidaan jakaa</a:t>
            </a:r>
            <a:endParaRPr lang="fi-FI" dirty="0"/>
          </a:p>
        </p:txBody>
      </p:sp>
      <p:sp>
        <p:nvSpPr>
          <p:cNvPr id="3" name="Sisällön paikkamerkki 2"/>
          <p:cNvSpPr>
            <a:spLocks noGrp="1"/>
          </p:cNvSpPr>
          <p:nvPr>
            <p:ph idx="1"/>
          </p:nvPr>
        </p:nvSpPr>
        <p:spPr>
          <a:xfrm>
            <a:off x="677334" y="2160589"/>
            <a:ext cx="9036265" cy="3751113"/>
          </a:xfrm>
        </p:spPr>
        <p:txBody>
          <a:bodyPr/>
          <a:lstStyle/>
          <a:p>
            <a:pPr lvl="1"/>
            <a:r>
              <a:rPr lang="fi-FI" dirty="0"/>
              <a:t>ennakko-oireisiin </a:t>
            </a:r>
            <a:endParaRPr lang="fi-FI" dirty="0" smtClean="0"/>
          </a:p>
          <a:p>
            <a:pPr marL="457176" lvl="1" indent="0">
              <a:buNone/>
            </a:pPr>
            <a:endParaRPr lang="fi-FI" dirty="0" smtClean="0"/>
          </a:p>
          <a:p>
            <a:pPr lvl="1"/>
            <a:r>
              <a:rPr lang="fi-FI" dirty="0" smtClean="0"/>
              <a:t>akuuttivaiheen </a:t>
            </a:r>
            <a:r>
              <a:rPr lang="fi-FI" dirty="0"/>
              <a:t>oireisiin, joista yleisimpiä ovat positiiviset </a:t>
            </a:r>
            <a:r>
              <a:rPr lang="fi-FI" dirty="0" smtClean="0"/>
              <a:t>oireet (= psykoosin oireet).</a:t>
            </a:r>
          </a:p>
          <a:p>
            <a:pPr marL="457176" lvl="1" indent="0">
              <a:buNone/>
            </a:pPr>
            <a:endParaRPr lang="fi-FI" dirty="0"/>
          </a:p>
          <a:p>
            <a:pPr lvl="1"/>
            <a:r>
              <a:rPr lang="fi-FI" dirty="0"/>
              <a:t>jälkioireisiin, joista yleisimpiä ovat negatiiviset oireet.</a:t>
            </a:r>
          </a:p>
          <a:p>
            <a:pPr marL="0" indent="0">
              <a:buNone/>
            </a:pPr>
            <a:endParaRPr lang="fi-FI" dirty="0"/>
          </a:p>
        </p:txBody>
      </p:sp>
      <p:grpSp>
        <p:nvGrpSpPr>
          <p:cNvPr id="4" name="Ryhmä 3"/>
          <p:cNvGrpSpPr/>
          <p:nvPr/>
        </p:nvGrpSpPr>
        <p:grpSpPr>
          <a:xfrm>
            <a:off x="9854666" y="2884369"/>
            <a:ext cx="1836000" cy="3625512"/>
            <a:chOff x="9854666" y="2884369"/>
            <a:chExt cx="1836000" cy="3625512"/>
          </a:xfrm>
        </p:grpSpPr>
        <p:grpSp>
          <p:nvGrpSpPr>
            <p:cNvPr id="5" name="Ryhmä 4"/>
            <p:cNvGrpSpPr/>
            <p:nvPr/>
          </p:nvGrpSpPr>
          <p:grpSpPr>
            <a:xfrm flipH="1">
              <a:off x="9854666" y="2884369"/>
              <a:ext cx="1836000" cy="3625512"/>
              <a:chOff x="6991023" y="702642"/>
              <a:chExt cx="1836950" cy="3625512"/>
            </a:xfrm>
          </p:grpSpPr>
          <p:sp>
            <p:nvSpPr>
              <p:cNvPr id="7" name="Puolivapaa piirto 6"/>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8" name="Ryhmä 7"/>
              <p:cNvGrpSpPr/>
              <p:nvPr/>
            </p:nvGrpSpPr>
            <p:grpSpPr>
              <a:xfrm rot="20830903">
                <a:off x="6991023" y="1480706"/>
                <a:ext cx="636245" cy="1869690"/>
                <a:chOff x="6257893" y="1180758"/>
                <a:chExt cx="818705" cy="2047295"/>
              </a:xfrm>
            </p:grpSpPr>
            <p:sp>
              <p:nvSpPr>
                <p:cNvPr id="22" name="Puolivapaa piirto 21"/>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3" name="Puolivapaa piirto 22"/>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9" name="Puolivapaa piirto 8"/>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0" name="Puolivapaa piirto 9"/>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2" name="Ryhmä 11"/>
              <p:cNvGrpSpPr/>
              <p:nvPr/>
            </p:nvGrpSpPr>
            <p:grpSpPr>
              <a:xfrm rot="7438188">
                <a:off x="7805254" y="1225194"/>
                <a:ext cx="150368" cy="176113"/>
                <a:chOff x="7485881" y="1000111"/>
                <a:chExt cx="259766" cy="261151"/>
              </a:xfrm>
            </p:grpSpPr>
            <p:sp>
              <p:nvSpPr>
                <p:cNvPr id="20" name="Ellipsi 19"/>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1" name="Ellipsi 20"/>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3" name="Ryhmä 12"/>
              <p:cNvGrpSpPr/>
              <p:nvPr/>
            </p:nvGrpSpPr>
            <p:grpSpPr>
              <a:xfrm rot="7438188">
                <a:off x="8018182" y="1205042"/>
                <a:ext cx="150368" cy="176113"/>
                <a:chOff x="7485881" y="1000111"/>
                <a:chExt cx="259766" cy="261151"/>
              </a:xfrm>
            </p:grpSpPr>
            <p:sp>
              <p:nvSpPr>
                <p:cNvPr id="18" name="Ellipsi 17"/>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9" name="Ellipsi 18"/>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4" name="Puolivapaa piirto 13"/>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5" name="Puolivapaa piirto 14"/>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6" name="Puolivapaa piirto 15"/>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6" name="Puolivapaa piirto 5"/>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4" name="Kuvaseliteviiva 2 23"/>
          <p:cNvSpPr/>
          <p:nvPr/>
        </p:nvSpPr>
        <p:spPr>
          <a:xfrm flipH="1">
            <a:off x="9650444" y="1201473"/>
            <a:ext cx="2207289" cy="1105760"/>
          </a:xfrm>
          <a:prstGeom prst="borderCallout2">
            <a:avLst>
              <a:gd name="adj1" fmla="val 99432"/>
              <a:gd name="adj2" fmla="val 58572"/>
              <a:gd name="adj3" fmla="val 157214"/>
              <a:gd name="adj4" fmla="val 45544"/>
              <a:gd name="adj5" fmla="val 98804"/>
              <a:gd name="adj6" fmla="val 42901"/>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smtClean="0">
                <a:solidFill>
                  <a:prstClr val="black">
                    <a:lumMod val="75000"/>
                    <a:lumOff val="25000"/>
                  </a:prstClr>
                </a:solidFill>
                <a:hlinkClick r:id="rId3"/>
              </a:rPr>
              <a:t>www.kaypahoito.fi</a:t>
            </a:r>
            <a:r>
              <a:rPr lang="fi-FI" dirty="0" smtClean="0">
                <a:solidFill>
                  <a:prstClr val="black">
                    <a:lumMod val="75000"/>
                    <a:lumOff val="25000"/>
                  </a:prstClr>
                </a:solidFill>
              </a:rPr>
              <a:t>   </a:t>
            </a:r>
          </a:p>
        </p:txBody>
      </p:sp>
      <p:sp>
        <p:nvSpPr>
          <p:cNvPr id="27" name="Päivämäärän paikkamerkki 26"/>
          <p:cNvSpPr>
            <a:spLocks noGrp="1"/>
          </p:cNvSpPr>
          <p:nvPr>
            <p:ph type="dt" sz="half" idx="10"/>
          </p:nvPr>
        </p:nvSpPr>
        <p:spPr/>
        <p:txBody>
          <a:bodyPr/>
          <a:lstStyle/>
          <a:p>
            <a:fld id="{2255DAE5-8A3B-476B-8FBD-4ECDA8C37712}" type="datetime1">
              <a:rPr lang="en-US" smtClean="0"/>
              <a:t>10/18/2016</a:t>
            </a:fld>
            <a:endParaRPr lang="en-US" dirty="0"/>
          </a:p>
        </p:txBody>
      </p:sp>
      <p:sp>
        <p:nvSpPr>
          <p:cNvPr id="28" name="Alatunnisteen paikkamerkki 2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55904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Masennustila l. depressio</a:t>
            </a:r>
            <a:endParaRPr lang="fi-FI" dirty="0"/>
          </a:p>
        </p:txBody>
      </p:sp>
      <p:sp>
        <p:nvSpPr>
          <p:cNvPr id="3" name="Sisällön paikkamerkki 2"/>
          <p:cNvSpPr>
            <a:spLocks noGrp="1"/>
          </p:cNvSpPr>
          <p:nvPr>
            <p:ph idx="1"/>
          </p:nvPr>
        </p:nvSpPr>
        <p:spPr>
          <a:xfrm>
            <a:off x="677335" y="2004946"/>
            <a:ext cx="9332297" cy="4288849"/>
          </a:xfrm>
        </p:spPr>
        <p:txBody>
          <a:bodyPr/>
          <a:lstStyle/>
          <a:p>
            <a:r>
              <a:rPr lang="fi-FI" dirty="0" smtClean="0"/>
              <a:t>Jatkuvasti alakuloinen mieliala</a:t>
            </a:r>
          </a:p>
          <a:p>
            <a:r>
              <a:rPr lang="fi-FI" dirty="0" smtClean="0"/>
              <a:t>Kyky tuntea kiinnostusta tai mielihyvää on kadonnut</a:t>
            </a:r>
          </a:p>
          <a:p>
            <a:r>
              <a:rPr lang="fi-FI" dirty="0" smtClean="0"/>
              <a:t>Univaikeuksia</a:t>
            </a:r>
          </a:p>
          <a:p>
            <a:r>
              <a:rPr lang="fi-FI" dirty="0" smtClean="0"/>
              <a:t>Väsymystä, joka ei helpota</a:t>
            </a:r>
          </a:p>
          <a:p>
            <a:r>
              <a:rPr lang="fi-FI" dirty="0" smtClean="0"/>
              <a:t>Päätöksenteko ja keskittyminen vaikeaa</a:t>
            </a:r>
          </a:p>
          <a:p>
            <a:r>
              <a:rPr lang="fi-FI" dirty="0" smtClean="0"/>
              <a:t>Negatiivinen minä-kuva</a:t>
            </a:r>
          </a:p>
          <a:p>
            <a:r>
              <a:rPr lang="fi-FI" dirty="0" smtClean="0"/>
              <a:t>Itsetuhoisia ajatuksia</a:t>
            </a:r>
          </a:p>
          <a:p>
            <a:r>
              <a:rPr lang="fi-FI" dirty="0" smtClean="0"/>
              <a:t>Psykoottisia oireita (</a:t>
            </a:r>
            <a:r>
              <a:rPr lang="fi-FI" dirty="0"/>
              <a:t>v</a:t>
            </a:r>
            <a:r>
              <a:rPr lang="fi-FI" dirty="0" smtClean="0"/>
              <a:t>aikeissa depressioissa)</a:t>
            </a:r>
          </a:p>
          <a:p>
            <a:endParaRPr lang="fi-FI" dirty="0"/>
          </a:p>
        </p:txBody>
      </p:sp>
      <p:grpSp>
        <p:nvGrpSpPr>
          <p:cNvPr id="4" name="Ryhmä 3"/>
          <p:cNvGrpSpPr/>
          <p:nvPr/>
        </p:nvGrpSpPr>
        <p:grpSpPr>
          <a:xfrm>
            <a:off x="9854666" y="2884369"/>
            <a:ext cx="1836000" cy="3625512"/>
            <a:chOff x="9854666" y="2884369"/>
            <a:chExt cx="1836000" cy="3625512"/>
          </a:xfrm>
        </p:grpSpPr>
        <p:grpSp>
          <p:nvGrpSpPr>
            <p:cNvPr id="5" name="Ryhmä 4"/>
            <p:cNvGrpSpPr/>
            <p:nvPr/>
          </p:nvGrpSpPr>
          <p:grpSpPr>
            <a:xfrm flipH="1">
              <a:off x="9854666" y="2884369"/>
              <a:ext cx="1836000" cy="3625512"/>
              <a:chOff x="6991023" y="702642"/>
              <a:chExt cx="1836950" cy="3625512"/>
            </a:xfrm>
          </p:grpSpPr>
          <p:sp>
            <p:nvSpPr>
              <p:cNvPr id="7" name="Puolivapaa piirto 6"/>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8" name="Ryhmä 7"/>
              <p:cNvGrpSpPr/>
              <p:nvPr/>
            </p:nvGrpSpPr>
            <p:grpSpPr>
              <a:xfrm rot="20830903">
                <a:off x="6991023" y="1480706"/>
                <a:ext cx="636245" cy="1869690"/>
                <a:chOff x="6257893" y="1180758"/>
                <a:chExt cx="818705" cy="2047295"/>
              </a:xfrm>
            </p:grpSpPr>
            <p:sp>
              <p:nvSpPr>
                <p:cNvPr id="22" name="Puolivapaa piirto 21"/>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3" name="Puolivapaa piirto 22"/>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9" name="Puolivapaa piirto 8"/>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0" name="Puolivapaa piirto 9"/>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2" name="Ryhmä 11"/>
              <p:cNvGrpSpPr/>
              <p:nvPr/>
            </p:nvGrpSpPr>
            <p:grpSpPr>
              <a:xfrm rot="7438188">
                <a:off x="7805254" y="1225194"/>
                <a:ext cx="150368" cy="176113"/>
                <a:chOff x="7485881" y="1000111"/>
                <a:chExt cx="259766" cy="261151"/>
              </a:xfrm>
            </p:grpSpPr>
            <p:sp>
              <p:nvSpPr>
                <p:cNvPr id="20" name="Ellipsi 19"/>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1" name="Ellipsi 20"/>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3" name="Ryhmä 12"/>
              <p:cNvGrpSpPr/>
              <p:nvPr/>
            </p:nvGrpSpPr>
            <p:grpSpPr>
              <a:xfrm rot="7438188">
                <a:off x="8018182" y="1205042"/>
                <a:ext cx="150368" cy="176113"/>
                <a:chOff x="7485881" y="1000111"/>
                <a:chExt cx="259766" cy="261151"/>
              </a:xfrm>
            </p:grpSpPr>
            <p:sp>
              <p:nvSpPr>
                <p:cNvPr id="18" name="Ellipsi 17"/>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9" name="Ellipsi 18"/>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4" name="Puolivapaa piirto 13"/>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5" name="Puolivapaa piirto 14"/>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6" name="Puolivapaa piirto 15"/>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6" name="Puolivapaa piirto 5"/>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4" name="Kuvaseliteviiva 2 23"/>
          <p:cNvSpPr/>
          <p:nvPr/>
        </p:nvSpPr>
        <p:spPr>
          <a:xfrm flipH="1">
            <a:off x="8633273" y="1194832"/>
            <a:ext cx="2859648" cy="1105760"/>
          </a:xfrm>
          <a:prstGeom prst="borderCallout2">
            <a:avLst>
              <a:gd name="adj1" fmla="val 99432"/>
              <a:gd name="adj2" fmla="val 58572"/>
              <a:gd name="adj3" fmla="val 157214"/>
              <a:gd name="adj4" fmla="val 45544"/>
              <a:gd name="adj5" fmla="val 98804"/>
              <a:gd name="adj6" fmla="val 42901"/>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smtClean="0">
                <a:solidFill>
                  <a:prstClr val="black">
                    <a:lumMod val="75000"/>
                    <a:lumOff val="25000"/>
                  </a:prstClr>
                </a:solidFill>
                <a:hlinkClick r:id="rId3"/>
              </a:rPr>
              <a:t>www.kaypahoito.fi</a:t>
            </a:r>
            <a:endParaRPr lang="fi-FI" dirty="0" smtClean="0">
              <a:solidFill>
                <a:prstClr val="black">
                  <a:lumMod val="75000"/>
                  <a:lumOff val="25000"/>
                </a:prstClr>
              </a:solidFill>
            </a:endParaRPr>
          </a:p>
          <a:p>
            <a:pPr algn="ctr"/>
            <a:r>
              <a:rPr lang="fi-FI" dirty="0" smtClean="0">
                <a:solidFill>
                  <a:prstClr val="black">
                    <a:lumMod val="75000"/>
                    <a:lumOff val="25000"/>
                  </a:prstClr>
                </a:solidFill>
                <a:hlinkClick r:id="rId4"/>
              </a:rPr>
              <a:t>www.mielenterveysseura.fi</a:t>
            </a:r>
            <a:r>
              <a:rPr lang="fi-FI" dirty="0" smtClean="0">
                <a:solidFill>
                  <a:prstClr val="black">
                    <a:lumMod val="75000"/>
                    <a:lumOff val="25000"/>
                  </a:prstClr>
                </a:solidFill>
              </a:rPr>
              <a:t>    </a:t>
            </a:r>
          </a:p>
        </p:txBody>
      </p:sp>
      <p:sp>
        <p:nvSpPr>
          <p:cNvPr id="27" name="Päivämäärän paikkamerkki 26"/>
          <p:cNvSpPr>
            <a:spLocks noGrp="1"/>
          </p:cNvSpPr>
          <p:nvPr>
            <p:ph type="dt" sz="half" idx="10"/>
          </p:nvPr>
        </p:nvSpPr>
        <p:spPr/>
        <p:txBody>
          <a:bodyPr/>
          <a:lstStyle/>
          <a:p>
            <a:fld id="{B02D900F-A412-4F67-811F-72671E7AEFA1}" type="datetime1">
              <a:rPr lang="en-US" smtClean="0"/>
              <a:t>10/18/2016</a:t>
            </a:fld>
            <a:endParaRPr lang="en-US" dirty="0"/>
          </a:p>
        </p:txBody>
      </p:sp>
      <p:sp>
        <p:nvSpPr>
          <p:cNvPr id="28" name="Alatunnisteen paikkamerkki 2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6891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Kaksisuuntainen mielialahäiriö</a:t>
            </a:r>
            <a:endParaRPr lang="fi-FI" dirty="0"/>
          </a:p>
        </p:txBody>
      </p:sp>
      <p:sp>
        <p:nvSpPr>
          <p:cNvPr id="3" name="Sisällön paikkamerkki 2"/>
          <p:cNvSpPr>
            <a:spLocks noGrp="1"/>
          </p:cNvSpPr>
          <p:nvPr>
            <p:ph idx="1"/>
          </p:nvPr>
        </p:nvSpPr>
        <p:spPr>
          <a:xfrm>
            <a:off x="617428" y="1930400"/>
            <a:ext cx="9332297" cy="4801140"/>
          </a:xfrm>
        </p:spPr>
        <p:txBody>
          <a:bodyPr>
            <a:normAutofit/>
          </a:bodyPr>
          <a:lstStyle/>
          <a:p>
            <a:r>
              <a:rPr lang="fi-FI" dirty="0"/>
              <a:t>Masennus-, </a:t>
            </a:r>
            <a:r>
              <a:rPr lang="fi-FI" dirty="0" err="1"/>
              <a:t>hypomania</a:t>
            </a:r>
            <a:r>
              <a:rPr lang="fi-FI" dirty="0"/>
              <a:t>-, mania- tai sekamuotoisia </a:t>
            </a:r>
            <a:r>
              <a:rPr lang="fi-FI" dirty="0" smtClean="0"/>
              <a:t>sairausjaksoja</a:t>
            </a:r>
          </a:p>
          <a:p>
            <a:r>
              <a:rPr lang="fi-FI" dirty="0" smtClean="0"/>
              <a:t>Maniassa: </a:t>
            </a:r>
          </a:p>
          <a:p>
            <a:pPr>
              <a:buFont typeface="Wingdings" panose="05000000000000000000" pitchFamily="2" charset="2"/>
              <a:buChar char="Ø"/>
            </a:pPr>
            <a:r>
              <a:rPr lang="fi-FI" dirty="0" smtClean="0"/>
              <a:t>unentarve </a:t>
            </a:r>
            <a:r>
              <a:rPr lang="fi-FI" dirty="0"/>
              <a:t>vähenee</a:t>
            </a:r>
          </a:p>
          <a:p>
            <a:pPr>
              <a:buFont typeface="Wingdings" panose="05000000000000000000" pitchFamily="2" charset="2"/>
              <a:buChar char="Ø"/>
            </a:pPr>
            <a:r>
              <a:rPr lang="fi-FI" dirty="0"/>
              <a:t>keskittymisvaikeudet</a:t>
            </a:r>
          </a:p>
          <a:p>
            <a:pPr>
              <a:buFont typeface="Wingdings" panose="05000000000000000000" pitchFamily="2" charset="2"/>
              <a:buChar char="Ø"/>
            </a:pPr>
            <a:r>
              <a:rPr lang="fi-FI" dirty="0"/>
              <a:t>lyhytjänteisyys; turhautunut ja levoton</a:t>
            </a:r>
          </a:p>
          <a:p>
            <a:pPr>
              <a:buFont typeface="Wingdings" panose="05000000000000000000" pitchFamily="2" charset="2"/>
              <a:buChar char="Ø"/>
            </a:pPr>
            <a:r>
              <a:rPr lang="fi-FI" dirty="0"/>
              <a:t>impulsiivisuus; asiat vaihtuvat nopeasti, työt jäävät kesken</a:t>
            </a:r>
          </a:p>
          <a:p>
            <a:pPr>
              <a:buFont typeface="Wingdings" panose="05000000000000000000" pitchFamily="2" charset="2"/>
              <a:buChar char="Ø"/>
            </a:pPr>
            <a:r>
              <a:rPr lang="fi-FI" dirty="0"/>
              <a:t>harkintakyvyn pettäminen</a:t>
            </a:r>
          </a:p>
          <a:p>
            <a:pPr>
              <a:buFont typeface="Wingdings" panose="05000000000000000000" pitchFamily="2" charset="2"/>
              <a:buChar char="Ø"/>
            </a:pPr>
            <a:r>
              <a:rPr lang="fi-FI" dirty="0"/>
              <a:t>asioidensa sotkeminen, esim. velkaantuminen</a:t>
            </a:r>
          </a:p>
          <a:p>
            <a:pPr>
              <a:buFont typeface="Wingdings" panose="05000000000000000000" pitchFamily="2" charset="2"/>
              <a:buChar char="Ø"/>
            </a:pPr>
            <a:r>
              <a:rPr lang="fi-FI" dirty="0"/>
              <a:t>omien voimavarojen yliarvioiminen</a:t>
            </a:r>
          </a:p>
          <a:p>
            <a:pPr>
              <a:buFont typeface="Wingdings" panose="05000000000000000000" pitchFamily="2" charset="2"/>
              <a:buChar char="Ø"/>
            </a:pPr>
            <a:endParaRPr lang="fi-FI" dirty="0"/>
          </a:p>
          <a:p>
            <a:endParaRPr lang="fi-FI" dirty="0"/>
          </a:p>
        </p:txBody>
      </p:sp>
      <p:grpSp>
        <p:nvGrpSpPr>
          <p:cNvPr id="5" name="Ryhmä 4"/>
          <p:cNvGrpSpPr/>
          <p:nvPr/>
        </p:nvGrpSpPr>
        <p:grpSpPr>
          <a:xfrm>
            <a:off x="9854666" y="2884369"/>
            <a:ext cx="1836000" cy="3625512"/>
            <a:chOff x="9854666" y="2884369"/>
            <a:chExt cx="1836000" cy="3625512"/>
          </a:xfrm>
        </p:grpSpPr>
        <p:grpSp>
          <p:nvGrpSpPr>
            <p:cNvPr id="6" name="Ryhmä 5"/>
            <p:cNvGrpSpPr/>
            <p:nvPr/>
          </p:nvGrpSpPr>
          <p:grpSpPr>
            <a:xfrm flipH="1">
              <a:off x="9854666" y="2884369"/>
              <a:ext cx="1836000" cy="3625512"/>
              <a:chOff x="6991023" y="702642"/>
              <a:chExt cx="1836950" cy="3625512"/>
            </a:xfrm>
          </p:grpSpPr>
          <p:sp>
            <p:nvSpPr>
              <p:cNvPr id="8" name="Puolivapaa piirto 7"/>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9" name="Ryhmä 8"/>
              <p:cNvGrpSpPr/>
              <p:nvPr/>
            </p:nvGrpSpPr>
            <p:grpSpPr>
              <a:xfrm rot="20830903">
                <a:off x="6991023" y="1480706"/>
                <a:ext cx="636245" cy="1869690"/>
                <a:chOff x="6257893" y="1180758"/>
                <a:chExt cx="818705" cy="2047295"/>
              </a:xfrm>
            </p:grpSpPr>
            <p:sp>
              <p:nvSpPr>
                <p:cNvPr id="23" name="Puolivapaa piirto 22"/>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4" name="Puolivapaa piirto 23"/>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10" name="Puolivapaa piirto 9"/>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2" name="Puolivapaa piirto 11"/>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3" name="Ryhmä 12"/>
              <p:cNvGrpSpPr/>
              <p:nvPr/>
            </p:nvGrpSpPr>
            <p:grpSpPr>
              <a:xfrm rot="7438188">
                <a:off x="7805254" y="1225194"/>
                <a:ext cx="150368" cy="176113"/>
                <a:chOff x="7485881" y="1000111"/>
                <a:chExt cx="259766" cy="261151"/>
              </a:xfrm>
            </p:grpSpPr>
            <p:sp>
              <p:nvSpPr>
                <p:cNvPr id="21" name="Ellipsi 20"/>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2" name="Ellipsi 21"/>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4" name="Ryhmä 13"/>
              <p:cNvGrpSpPr/>
              <p:nvPr/>
            </p:nvGrpSpPr>
            <p:grpSpPr>
              <a:xfrm rot="7438188">
                <a:off x="8018182" y="1205042"/>
                <a:ext cx="150368" cy="176113"/>
                <a:chOff x="7485881" y="1000111"/>
                <a:chExt cx="259766" cy="261151"/>
              </a:xfrm>
            </p:grpSpPr>
            <p:sp>
              <p:nvSpPr>
                <p:cNvPr id="19" name="Ellipsi 18"/>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0" name="Ellipsi 19"/>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5" name="Puolivapaa piirto 14"/>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6" name="Puolivapaa piirto 15"/>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8" name="Puolivapaa piirto 17"/>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7" name="Puolivapaa piirto 6"/>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5" name="Kuvaseliteviiva 2 24"/>
          <p:cNvSpPr/>
          <p:nvPr/>
        </p:nvSpPr>
        <p:spPr>
          <a:xfrm flipH="1">
            <a:off x="9081895" y="862799"/>
            <a:ext cx="2859648" cy="1105760"/>
          </a:xfrm>
          <a:prstGeom prst="borderCallout2">
            <a:avLst>
              <a:gd name="adj1" fmla="val 99432"/>
              <a:gd name="adj2" fmla="val 58572"/>
              <a:gd name="adj3" fmla="val 157214"/>
              <a:gd name="adj4" fmla="val 45544"/>
              <a:gd name="adj5" fmla="val 98804"/>
              <a:gd name="adj6" fmla="val 42901"/>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smtClean="0">
                <a:solidFill>
                  <a:prstClr val="black">
                    <a:lumMod val="75000"/>
                    <a:lumOff val="25000"/>
                  </a:prstClr>
                </a:solidFill>
                <a:hlinkClick r:id="rId3"/>
              </a:rPr>
              <a:t>www.kaypahoito.fi</a:t>
            </a:r>
            <a:endParaRPr lang="fi-FI" dirty="0" smtClean="0">
              <a:solidFill>
                <a:prstClr val="black">
                  <a:lumMod val="75000"/>
                  <a:lumOff val="25000"/>
                </a:prstClr>
              </a:solidFill>
            </a:endParaRPr>
          </a:p>
          <a:p>
            <a:pPr algn="ctr"/>
            <a:r>
              <a:rPr lang="fi-FI" dirty="0" smtClean="0">
                <a:solidFill>
                  <a:prstClr val="black">
                    <a:lumMod val="75000"/>
                    <a:lumOff val="25000"/>
                  </a:prstClr>
                </a:solidFill>
                <a:hlinkClick r:id="rId4"/>
              </a:rPr>
              <a:t>www.mielenterveysseura.fi</a:t>
            </a:r>
            <a:r>
              <a:rPr lang="fi-FI" dirty="0" smtClean="0">
                <a:solidFill>
                  <a:prstClr val="black">
                    <a:lumMod val="75000"/>
                    <a:lumOff val="25000"/>
                  </a:prstClr>
                </a:solidFill>
              </a:rPr>
              <a:t>    </a:t>
            </a:r>
          </a:p>
        </p:txBody>
      </p:sp>
      <p:sp>
        <p:nvSpPr>
          <p:cNvPr id="28" name="Päivämäärän paikkamerkki 27"/>
          <p:cNvSpPr>
            <a:spLocks noGrp="1"/>
          </p:cNvSpPr>
          <p:nvPr>
            <p:ph type="dt" sz="half" idx="10"/>
          </p:nvPr>
        </p:nvSpPr>
        <p:spPr/>
        <p:txBody>
          <a:bodyPr/>
          <a:lstStyle/>
          <a:p>
            <a:fld id="{0CF1DA67-7080-4D50-8B10-399245F32E38}" type="datetime1">
              <a:rPr lang="en-US" smtClean="0"/>
              <a:t>10/18/2016</a:t>
            </a:fld>
            <a:endParaRPr lang="en-US" dirty="0"/>
          </a:p>
        </p:txBody>
      </p:sp>
      <p:sp>
        <p:nvSpPr>
          <p:cNvPr id="29" name="Alatunnisteen paikkamerkki 28"/>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7724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43427" y="197618"/>
            <a:ext cx="6155544" cy="1320800"/>
          </a:xfrm>
        </p:spPr>
        <p:txBody>
          <a:bodyPr>
            <a:normAutofit fontScale="90000"/>
          </a:bodyPr>
          <a:lstStyle/>
          <a:p>
            <a:r>
              <a:rPr lang="fi-FI" dirty="0" smtClean="0"/>
              <a:t>Kehitysvammaisen henkilön mielenterveyden häiriöt</a:t>
            </a:r>
            <a:endParaRPr lang="fi-FI" dirty="0"/>
          </a:p>
        </p:txBody>
      </p:sp>
      <p:sp>
        <p:nvSpPr>
          <p:cNvPr id="3" name="Sisällön paikkamerkki 2"/>
          <p:cNvSpPr>
            <a:spLocks noGrp="1"/>
          </p:cNvSpPr>
          <p:nvPr>
            <p:ph idx="1"/>
          </p:nvPr>
        </p:nvSpPr>
        <p:spPr>
          <a:xfrm>
            <a:off x="677335" y="2324100"/>
            <a:ext cx="9332297" cy="3038475"/>
          </a:xfrm>
        </p:spPr>
        <p:txBody>
          <a:bodyPr/>
          <a:lstStyle/>
          <a:p>
            <a:r>
              <a:rPr lang="fi-FI" sz="2800" dirty="0"/>
              <a:t>Kehitysvammaisista henkilöistä 30-50% :</a:t>
            </a:r>
            <a:r>
              <a:rPr lang="fi-FI" sz="2800" dirty="0" err="1"/>
              <a:t>lla</a:t>
            </a:r>
            <a:r>
              <a:rPr lang="fi-FI" sz="2800" dirty="0"/>
              <a:t> on mielenterveyden tai käyttäytymisen häiriö.</a:t>
            </a:r>
          </a:p>
          <a:p>
            <a:r>
              <a:rPr lang="fi-FI" sz="2800" dirty="0" smtClean="0"/>
              <a:t>Mielenterveyden häiriöitä n. 2-4 kertaa enemmän kuin vammattomilla</a:t>
            </a:r>
          </a:p>
          <a:p>
            <a:endParaRPr lang="fi-FI" dirty="0" smtClean="0"/>
          </a:p>
          <a:p>
            <a:pPr marL="0" indent="0">
              <a:buNone/>
            </a:pPr>
            <a:endParaRPr lang="fi-FI" dirty="0" smtClean="0"/>
          </a:p>
          <a:p>
            <a:endParaRPr lang="fi-FI" dirty="0" smtClean="0"/>
          </a:p>
          <a:p>
            <a:endParaRPr lang="fi-FI" dirty="0"/>
          </a:p>
        </p:txBody>
      </p:sp>
      <p:grpSp>
        <p:nvGrpSpPr>
          <p:cNvPr id="7" name="Ryhmä 6"/>
          <p:cNvGrpSpPr/>
          <p:nvPr/>
        </p:nvGrpSpPr>
        <p:grpSpPr>
          <a:xfrm>
            <a:off x="9854666" y="2884369"/>
            <a:ext cx="1836000" cy="3625512"/>
            <a:chOff x="9854666" y="2884369"/>
            <a:chExt cx="1836000" cy="3625512"/>
          </a:xfrm>
        </p:grpSpPr>
        <p:grpSp>
          <p:nvGrpSpPr>
            <p:cNvPr id="8" name="Ryhmä 7"/>
            <p:cNvGrpSpPr/>
            <p:nvPr/>
          </p:nvGrpSpPr>
          <p:grpSpPr>
            <a:xfrm flipH="1">
              <a:off x="9854666" y="2884369"/>
              <a:ext cx="1836000" cy="3625512"/>
              <a:chOff x="6991023" y="702642"/>
              <a:chExt cx="1836950" cy="3625512"/>
            </a:xfrm>
          </p:grpSpPr>
          <p:sp>
            <p:nvSpPr>
              <p:cNvPr id="10" name="Puolivapaa piirto 9"/>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11" name="Ryhmä 10"/>
              <p:cNvGrpSpPr/>
              <p:nvPr/>
            </p:nvGrpSpPr>
            <p:grpSpPr>
              <a:xfrm rot="20830903">
                <a:off x="6991023" y="1480706"/>
                <a:ext cx="636245" cy="1869690"/>
                <a:chOff x="6257893" y="1180758"/>
                <a:chExt cx="818705" cy="2047295"/>
              </a:xfrm>
            </p:grpSpPr>
            <p:sp>
              <p:nvSpPr>
                <p:cNvPr id="25" name="Puolivapaa piirto 24"/>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6" name="Puolivapaa piirto 25"/>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12" name="Puolivapaa piirto 11"/>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3" name="Puolivapaa piirto 12"/>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4" name="Puolivapaa piirto 13"/>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5" name="Ryhmä 14"/>
              <p:cNvGrpSpPr/>
              <p:nvPr/>
            </p:nvGrpSpPr>
            <p:grpSpPr>
              <a:xfrm rot="7438188">
                <a:off x="7805254" y="1225194"/>
                <a:ext cx="150368" cy="176113"/>
                <a:chOff x="7485881" y="1000111"/>
                <a:chExt cx="259766" cy="261151"/>
              </a:xfrm>
            </p:grpSpPr>
            <p:sp>
              <p:nvSpPr>
                <p:cNvPr id="23" name="Ellipsi 22"/>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4" name="Ellipsi 23"/>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6" name="Ryhmä 15"/>
              <p:cNvGrpSpPr/>
              <p:nvPr/>
            </p:nvGrpSpPr>
            <p:grpSpPr>
              <a:xfrm rot="7438188">
                <a:off x="8018182" y="1205042"/>
                <a:ext cx="150368" cy="176113"/>
                <a:chOff x="7485881" y="1000111"/>
                <a:chExt cx="259766" cy="261151"/>
              </a:xfrm>
            </p:grpSpPr>
            <p:sp>
              <p:nvSpPr>
                <p:cNvPr id="21" name="Ellipsi 20"/>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2" name="Ellipsi 21"/>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7" name="Puolivapaa piirto 16"/>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8" name="Puolivapaa piirto 17"/>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9" name="Puolivapaa piirto 18"/>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20" name="Puolivapaa piirto 19"/>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9" name="Puolivapaa piirto 8"/>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7" name="Kuvaseliteviiva 2 26"/>
          <p:cNvSpPr/>
          <p:nvPr/>
        </p:nvSpPr>
        <p:spPr>
          <a:xfrm flipH="1">
            <a:off x="9081895" y="862799"/>
            <a:ext cx="2859648" cy="1105760"/>
          </a:xfrm>
          <a:prstGeom prst="borderCallout2">
            <a:avLst>
              <a:gd name="adj1" fmla="val 99432"/>
              <a:gd name="adj2" fmla="val 58572"/>
              <a:gd name="adj3" fmla="val 157214"/>
              <a:gd name="adj4" fmla="val 45544"/>
              <a:gd name="adj5" fmla="val 98804"/>
              <a:gd name="adj6" fmla="val 42901"/>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solidFill>
                  <a:prstClr val="black">
                    <a:lumMod val="75000"/>
                    <a:lumOff val="25000"/>
                  </a:prstClr>
                </a:solidFill>
                <a:hlinkClick r:id="rId3"/>
              </a:rPr>
              <a:t>http://www.kehitysvammaliitto.fi/suomeksi/tietoa-liitosta/kehitysvammaisuus</a:t>
            </a:r>
            <a:r>
              <a:rPr lang="fi-FI" dirty="0" smtClean="0">
                <a:solidFill>
                  <a:prstClr val="black">
                    <a:lumMod val="75000"/>
                    <a:lumOff val="25000"/>
                  </a:prstClr>
                </a:solidFill>
                <a:hlinkClick r:id="rId3"/>
              </a:rPr>
              <a:t>/</a:t>
            </a:r>
            <a:r>
              <a:rPr lang="fi-FI" dirty="0" smtClean="0">
                <a:solidFill>
                  <a:prstClr val="black">
                    <a:lumMod val="75000"/>
                    <a:lumOff val="25000"/>
                  </a:prstClr>
                </a:solidFill>
              </a:rPr>
              <a:t> </a:t>
            </a:r>
          </a:p>
        </p:txBody>
      </p:sp>
      <p:sp>
        <p:nvSpPr>
          <p:cNvPr id="29" name="Päivämäärän paikkamerkki 28"/>
          <p:cNvSpPr>
            <a:spLocks noGrp="1"/>
          </p:cNvSpPr>
          <p:nvPr>
            <p:ph type="dt" sz="half" idx="10"/>
          </p:nvPr>
        </p:nvSpPr>
        <p:spPr/>
        <p:txBody>
          <a:bodyPr/>
          <a:lstStyle/>
          <a:p>
            <a:fld id="{6C4DFD34-7349-4736-BE51-4BBD912AF943}" type="datetime1">
              <a:rPr lang="en-US" smtClean="0"/>
              <a:t>10/18/2016</a:t>
            </a:fld>
            <a:endParaRPr lang="en-US" dirty="0"/>
          </a:p>
        </p:txBody>
      </p:sp>
      <p:sp>
        <p:nvSpPr>
          <p:cNvPr id="30" name="Alatunnisteen paikkamerkki 29"/>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6316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Näistä tänään</a:t>
            </a:r>
            <a:endParaRPr lang="fi-FI" dirty="0"/>
          </a:p>
        </p:txBody>
      </p:sp>
      <p:sp>
        <p:nvSpPr>
          <p:cNvPr id="3" name="Sisällön paikkamerkki 2"/>
          <p:cNvSpPr>
            <a:spLocks noGrp="1"/>
          </p:cNvSpPr>
          <p:nvPr>
            <p:ph idx="1"/>
          </p:nvPr>
        </p:nvSpPr>
        <p:spPr/>
        <p:txBody>
          <a:bodyPr/>
          <a:lstStyle/>
          <a:p>
            <a:r>
              <a:rPr lang="fi-FI" dirty="0" smtClean="0"/>
              <a:t>Asiakkaan kohtaamisesta henkilökohtaisena avustajana</a:t>
            </a:r>
          </a:p>
          <a:p>
            <a:r>
              <a:rPr lang="fi-FI" dirty="0" smtClean="0"/>
              <a:t>Haastavasta käyttäytymisestä</a:t>
            </a:r>
          </a:p>
          <a:p>
            <a:r>
              <a:rPr lang="fi-FI" dirty="0" smtClean="0"/>
              <a:t>Neuropsykiatrisista oireyhtymistä</a:t>
            </a:r>
          </a:p>
          <a:p>
            <a:r>
              <a:rPr lang="fi-FI" dirty="0" smtClean="0"/>
              <a:t>Mielenterveyden häiriöistä</a:t>
            </a:r>
          </a:p>
          <a:p>
            <a:r>
              <a:rPr lang="fi-FI" dirty="0" smtClean="0"/>
              <a:t>Hieman kehitysvammaisuudesta</a:t>
            </a:r>
          </a:p>
          <a:p>
            <a:r>
              <a:rPr lang="fi-FI" dirty="0" smtClean="0"/>
              <a:t>Motivoinnista </a:t>
            </a:r>
          </a:p>
          <a:p>
            <a:endParaRPr lang="fi-FI" dirty="0"/>
          </a:p>
        </p:txBody>
      </p:sp>
      <p:sp>
        <p:nvSpPr>
          <p:cNvPr id="6" name="Päivämäärän paikkamerkki 5"/>
          <p:cNvSpPr>
            <a:spLocks noGrp="1"/>
          </p:cNvSpPr>
          <p:nvPr>
            <p:ph type="dt" sz="half" idx="10"/>
          </p:nvPr>
        </p:nvSpPr>
        <p:spPr/>
        <p:txBody>
          <a:bodyPr/>
          <a:lstStyle/>
          <a:p>
            <a:fld id="{3B0C7C0B-AD97-4C74-B709-9AC037E4379C}"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19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4" y="123324"/>
            <a:ext cx="8776154" cy="1320800"/>
          </a:xfrm>
        </p:spPr>
        <p:txBody>
          <a:bodyPr>
            <a:normAutofit fontScale="90000"/>
          </a:bodyPr>
          <a:lstStyle/>
          <a:p>
            <a:r>
              <a:rPr lang="fi-FI" dirty="0"/>
              <a:t>Kehitysvammaisen henkilön mielenterveyden häiriö saattaa näkyä</a:t>
            </a:r>
          </a:p>
        </p:txBody>
      </p:sp>
      <p:sp>
        <p:nvSpPr>
          <p:cNvPr id="3" name="Sisällön paikkamerkki 2"/>
          <p:cNvSpPr>
            <a:spLocks noGrp="1"/>
          </p:cNvSpPr>
          <p:nvPr>
            <p:ph idx="1"/>
          </p:nvPr>
        </p:nvSpPr>
        <p:spPr>
          <a:xfrm>
            <a:off x="610659" y="1528943"/>
            <a:ext cx="9525445" cy="4694989"/>
          </a:xfrm>
        </p:spPr>
        <p:txBody>
          <a:bodyPr>
            <a:normAutofit/>
          </a:bodyPr>
          <a:lstStyle/>
          <a:p>
            <a:r>
              <a:rPr lang="fi-FI" sz="2800" dirty="0"/>
              <a:t>H</a:t>
            </a:r>
            <a:r>
              <a:rPr lang="fi-FI" sz="2800" dirty="0" smtClean="0"/>
              <a:t>aastavana </a:t>
            </a:r>
            <a:r>
              <a:rPr lang="fi-FI" sz="2800" dirty="0"/>
              <a:t>käyttäytymisenä (aggressiivisuus, itsensä </a:t>
            </a:r>
            <a:r>
              <a:rPr lang="fi-FI" sz="2800" dirty="0" smtClean="0"/>
              <a:t>vahingoittaminen)</a:t>
            </a:r>
          </a:p>
          <a:p>
            <a:r>
              <a:rPr lang="fi-FI" sz="2800" dirty="0" smtClean="0"/>
              <a:t>Levottomuutena, kiihtymyksenä tai ärtyisyytenä</a:t>
            </a:r>
            <a:endParaRPr lang="fi-FI" sz="2800" dirty="0"/>
          </a:p>
          <a:p>
            <a:r>
              <a:rPr lang="fi-FI" sz="2800" dirty="0" smtClean="0"/>
              <a:t>Keskittymis- ja muistivaikeuksina</a:t>
            </a:r>
          </a:p>
          <a:p>
            <a:r>
              <a:rPr lang="fi-FI" sz="2800" dirty="0" smtClean="0"/>
              <a:t>Vetäytymisenä tai masentuneisuutena</a:t>
            </a:r>
          </a:p>
          <a:p>
            <a:r>
              <a:rPr lang="fi-FI" sz="2800" dirty="0" smtClean="0"/>
              <a:t>Toimintakyvyn laskuna, hidastumisena tai ”luonteen muutoksena”</a:t>
            </a:r>
          </a:p>
          <a:p>
            <a:r>
              <a:rPr lang="fi-FI" sz="2800" dirty="0" smtClean="0"/>
              <a:t>Unihäiriöinä</a:t>
            </a:r>
          </a:p>
          <a:p>
            <a:r>
              <a:rPr lang="fi-FI" sz="2800" dirty="0" smtClean="0"/>
              <a:t>Sekavuutena tai omituisena käyttäytymisenä</a:t>
            </a:r>
          </a:p>
          <a:p>
            <a:endParaRPr lang="fi-FI" dirty="0"/>
          </a:p>
        </p:txBody>
      </p:sp>
      <p:sp>
        <p:nvSpPr>
          <p:cNvPr id="7" name="Päivämäärän paikkamerkki 6"/>
          <p:cNvSpPr>
            <a:spLocks noGrp="1"/>
          </p:cNvSpPr>
          <p:nvPr>
            <p:ph type="dt" sz="half" idx="10"/>
          </p:nvPr>
        </p:nvSpPr>
        <p:spPr/>
        <p:txBody>
          <a:bodyPr/>
          <a:lstStyle/>
          <a:p>
            <a:fld id="{E5BA387C-36D8-497E-8745-147A804F9C5C}" type="datetime1">
              <a:rPr lang="en-US" smtClean="0"/>
              <a:t>10/18/2016</a:t>
            </a:fld>
            <a:endParaRPr lang="en-US" dirty="0"/>
          </a:p>
        </p:txBody>
      </p:sp>
      <p:sp>
        <p:nvSpPr>
          <p:cNvPr id="8" name="Alatunnisteen paikkamerkki 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40950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Elämänhallintataitojen tukeminen</a:t>
            </a:r>
            <a:endParaRPr lang="fi-FI" dirty="0"/>
          </a:p>
        </p:txBody>
      </p:sp>
      <p:sp>
        <p:nvSpPr>
          <p:cNvPr id="3" name="Sisällön paikkamerkki 2"/>
          <p:cNvSpPr>
            <a:spLocks noGrp="1"/>
          </p:cNvSpPr>
          <p:nvPr>
            <p:ph idx="1"/>
          </p:nvPr>
        </p:nvSpPr>
        <p:spPr/>
        <p:txBody>
          <a:bodyPr/>
          <a:lstStyle/>
          <a:p>
            <a:r>
              <a:rPr lang="fi-FI" dirty="0" smtClean="0"/>
              <a:t>Toimivat arkirutiinit</a:t>
            </a:r>
          </a:p>
          <a:p>
            <a:r>
              <a:rPr lang="fi-FI" dirty="0" smtClean="0"/>
              <a:t>Säännöllinen vuorokausirytmi</a:t>
            </a:r>
          </a:p>
          <a:p>
            <a:r>
              <a:rPr lang="fi-FI" dirty="0" smtClean="0"/>
              <a:t>Selkeä rakenne päivään ja viikkoon, aikataulut</a:t>
            </a:r>
          </a:p>
          <a:p>
            <a:r>
              <a:rPr lang="fi-FI" dirty="0" smtClean="0"/>
              <a:t>”Apuvälineiden” käytön opettelu (kännykkä, tietokone…)</a:t>
            </a:r>
          </a:p>
          <a:p>
            <a:r>
              <a:rPr lang="fi-FI" dirty="0" smtClean="0"/>
              <a:t>Tarvittava henkilökohtainen tuki ja ohjaus</a:t>
            </a:r>
          </a:p>
          <a:p>
            <a:endParaRPr lang="fi-FI" dirty="0"/>
          </a:p>
        </p:txBody>
      </p:sp>
      <p:sp>
        <p:nvSpPr>
          <p:cNvPr id="6" name="Päivämäärän paikkamerkki 5"/>
          <p:cNvSpPr>
            <a:spLocks noGrp="1"/>
          </p:cNvSpPr>
          <p:nvPr>
            <p:ph type="dt" sz="half" idx="10"/>
          </p:nvPr>
        </p:nvSpPr>
        <p:spPr/>
        <p:txBody>
          <a:bodyPr/>
          <a:lstStyle/>
          <a:p>
            <a:fld id="{6F6B3594-9D02-4C21-B2E1-676DF3574F90}"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684637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Ohjausta helpottavat tekijät</a:t>
            </a:r>
            <a:endParaRPr lang="fi-FI" dirty="0"/>
          </a:p>
        </p:txBody>
      </p:sp>
      <p:sp>
        <p:nvSpPr>
          <p:cNvPr id="3" name="Sisällön paikkamerkki 2"/>
          <p:cNvSpPr>
            <a:spLocks noGrp="1"/>
          </p:cNvSpPr>
          <p:nvPr>
            <p:ph idx="1"/>
          </p:nvPr>
        </p:nvSpPr>
        <p:spPr/>
        <p:txBody>
          <a:bodyPr/>
          <a:lstStyle/>
          <a:p>
            <a:r>
              <a:rPr lang="fi-FI" dirty="0" smtClean="0"/>
              <a:t>Selkeä ja rauhallinen ympäristö</a:t>
            </a:r>
          </a:p>
          <a:p>
            <a:r>
              <a:rPr lang="fi-FI" dirty="0" smtClean="0"/>
              <a:t>Kannustava ilmapiiri ja palaute</a:t>
            </a:r>
          </a:p>
          <a:p>
            <a:r>
              <a:rPr lang="fi-FI" dirty="0" smtClean="0"/>
              <a:t>Monikanavainen ohjaus </a:t>
            </a:r>
          </a:p>
          <a:p>
            <a:r>
              <a:rPr lang="fi-FI" dirty="0" smtClean="0"/>
              <a:t>Tehtävien jakaminen osiin</a:t>
            </a:r>
          </a:p>
          <a:p>
            <a:r>
              <a:rPr lang="fi-FI" dirty="0" smtClean="0"/>
              <a:t>Erilaisten ongelmaratkaisutapojen etsiminen</a:t>
            </a:r>
            <a:endParaRPr lang="fi-FI" dirty="0"/>
          </a:p>
        </p:txBody>
      </p:sp>
      <p:sp>
        <p:nvSpPr>
          <p:cNvPr id="6" name="Päivämäärän paikkamerkki 5"/>
          <p:cNvSpPr>
            <a:spLocks noGrp="1"/>
          </p:cNvSpPr>
          <p:nvPr>
            <p:ph type="dt" sz="half" idx="10"/>
          </p:nvPr>
        </p:nvSpPr>
        <p:spPr/>
        <p:txBody>
          <a:bodyPr/>
          <a:lstStyle/>
          <a:p>
            <a:fld id="{F571529A-1602-4BC0-BC71-B04CFA3FB68A}"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922319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25982" y="2360579"/>
            <a:ext cx="4176767" cy="1320800"/>
          </a:xfrm>
        </p:spPr>
        <p:txBody>
          <a:bodyPr/>
          <a:lstStyle/>
          <a:p>
            <a:r>
              <a:rPr lang="fi-FI" dirty="0" smtClean="0"/>
              <a:t>Pariharjoitus</a:t>
            </a:r>
            <a:endParaRPr lang="fi-FI" dirty="0"/>
          </a:p>
        </p:txBody>
      </p:sp>
      <p:sp>
        <p:nvSpPr>
          <p:cNvPr id="6" name="Päivämäärän paikkamerkki 5"/>
          <p:cNvSpPr>
            <a:spLocks noGrp="1"/>
          </p:cNvSpPr>
          <p:nvPr>
            <p:ph type="dt" sz="half" idx="10"/>
          </p:nvPr>
        </p:nvSpPr>
        <p:spPr/>
        <p:txBody>
          <a:bodyPr/>
          <a:lstStyle/>
          <a:p>
            <a:fld id="{56665BBD-B068-4B8F-9A39-B5BD5BCBACC1}"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928617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Motivaatio</a:t>
            </a:r>
            <a:endParaRPr lang="fi-FI" dirty="0"/>
          </a:p>
        </p:txBody>
      </p:sp>
      <p:sp>
        <p:nvSpPr>
          <p:cNvPr id="3" name="Sisällön paikkamerkki 2"/>
          <p:cNvSpPr>
            <a:spLocks noGrp="1"/>
          </p:cNvSpPr>
          <p:nvPr>
            <p:ph idx="1"/>
          </p:nvPr>
        </p:nvSpPr>
        <p:spPr/>
        <p:txBody>
          <a:bodyPr/>
          <a:lstStyle/>
          <a:p>
            <a:endParaRPr lang="fi-FI" sz="2400" dirty="0">
              <a:solidFill>
                <a:srgbClr val="000000"/>
              </a:solidFill>
              <a:latin typeface="Calibri" panose="020F0502020204030204" pitchFamily="34" charset="0"/>
            </a:endParaRPr>
          </a:p>
          <a:p>
            <a:r>
              <a:rPr lang="fi-FI" sz="2800" dirty="0" smtClean="0">
                <a:latin typeface="Calibri" panose="020F0502020204030204" pitchFamily="34" charset="0"/>
              </a:rPr>
              <a:t>Itsemääräämisteorian </a:t>
            </a:r>
            <a:r>
              <a:rPr lang="fi-FI" sz="2800" dirty="0">
                <a:latin typeface="Calibri" panose="020F0502020204030204" pitchFamily="34" charset="0"/>
              </a:rPr>
              <a:t>(</a:t>
            </a:r>
            <a:r>
              <a:rPr lang="fi-FI" sz="2800" dirty="0" err="1">
                <a:latin typeface="Calibri" panose="020F0502020204030204" pitchFamily="34" charset="0"/>
              </a:rPr>
              <a:t>SelfDeterminationTheory</a:t>
            </a:r>
            <a:r>
              <a:rPr lang="fi-FI" sz="2800" dirty="0">
                <a:latin typeface="Calibri" panose="020F0502020204030204" pitchFamily="34" charset="0"/>
              </a:rPr>
              <a:t>) mukaan ihminen elää aktiivisesti, itseään ohjaten ja motivoituneena, jos sosiaalinen ympäristö antaa siihen mahdollisuuden</a:t>
            </a:r>
            <a:r>
              <a:rPr lang="fi-FI" sz="2800" dirty="0" smtClean="0">
                <a:latin typeface="Calibri" panose="020F0502020204030204" pitchFamily="34" charset="0"/>
              </a:rPr>
              <a:t>.</a:t>
            </a:r>
          </a:p>
          <a:p>
            <a:r>
              <a:rPr lang="fi-FI" sz="2800" dirty="0" smtClean="0">
                <a:latin typeface="Calibri" panose="020F0502020204030204" pitchFamily="34" charset="0"/>
              </a:rPr>
              <a:t>Sisäinen motivaatio – ulkoinen motivaatio.</a:t>
            </a:r>
            <a:endParaRPr lang="fi-FI" sz="2800" dirty="0">
              <a:latin typeface="Calibri" panose="020F0502020204030204" pitchFamily="34" charset="0"/>
            </a:endParaRPr>
          </a:p>
          <a:p>
            <a:endParaRPr lang="fi-FI" dirty="0"/>
          </a:p>
        </p:txBody>
      </p:sp>
      <p:sp>
        <p:nvSpPr>
          <p:cNvPr id="6" name="Päivämäärän paikkamerkki 5"/>
          <p:cNvSpPr>
            <a:spLocks noGrp="1"/>
          </p:cNvSpPr>
          <p:nvPr>
            <p:ph type="dt" sz="half" idx="10"/>
          </p:nvPr>
        </p:nvSpPr>
        <p:spPr/>
        <p:txBody>
          <a:bodyPr/>
          <a:lstStyle/>
          <a:p>
            <a:fld id="{2902BCAF-DADC-43EE-9010-A22994EED0D6}"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323294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3689" y="64804"/>
            <a:ext cx="9222509" cy="634082"/>
          </a:xfrm>
        </p:spPr>
        <p:txBody>
          <a:bodyPr>
            <a:normAutofit fontScale="90000"/>
          </a:bodyPr>
          <a:lstStyle/>
          <a:p>
            <a:pPr algn="ctr"/>
            <a:r>
              <a:rPr lang="fi-FI" sz="3600" dirty="0"/>
              <a:t>Sisäinen ja ulkoinen </a:t>
            </a:r>
            <a:r>
              <a:rPr lang="fi-FI" sz="3600" dirty="0" smtClean="0"/>
              <a:t>motivaatio  </a:t>
            </a:r>
            <a:endParaRPr lang="fi-FI" sz="3600" dirty="0"/>
          </a:p>
        </p:txBody>
      </p:sp>
      <p:pic>
        <p:nvPicPr>
          <p:cNvPr id="5" name="Sisällön paikkamerkki 4"/>
          <p:cNvPicPr>
            <a:picLocks noGrp="1" noChangeAspect="1"/>
          </p:cNvPicPr>
          <p:nvPr>
            <p:ph idx="1"/>
          </p:nvPr>
        </p:nvPicPr>
        <p:blipFill rotWithShape="1">
          <a:blip r:embed="rId3">
            <a:extLst>
              <a:ext uri="{28A0092B-C50C-407E-A947-70E740481C1C}">
                <a14:useLocalDpi xmlns:a14="http://schemas.microsoft.com/office/drawing/2010/main" val="0"/>
              </a:ext>
            </a:extLst>
          </a:blip>
          <a:srcRect l="1817" t="1309" r="1946" b="4437"/>
          <a:stretch/>
        </p:blipFill>
        <p:spPr>
          <a:xfrm>
            <a:off x="842963" y="698886"/>
            <a:ext cx="8843962" cy="6007219"/>
          </a:xfrm>
        </p:spPr>
      </p:pic>
      <p:sp>
        <p:nvSpPr>
          <p:cNvPr id="4" name="Alatunnisteen paikkamerkki 3"/>
          <p:cNvSpPr>
            <a:spLocks noGrp="1"/>
          </p:cNvSpPr>
          <p:nvPr>
            <p:ph type="ftr" sz="quarter" idx="11"/>
          </p:nvPr>
        </p:nvSpPr>
        <p:spPr>
          <a:xfrm>
            <a:off x="677335" y="6041370"/>
            <a:ext cx="6297612" cy="365125"/>
          </a:xfrm>
        </p:spPr>
        <p:txBody>
          <a:bodyPr/>
          <a:lstStyle/>
          <a:p>
            <a:pPr>
              <a:defRPr/>
            </a:pPr>
            <a:r>
              <a:rPr lang="fi-FI" smtClean="0"/>
              <a:t>Virpi Jussila &amp; Jouni Röyskö Bovallius-ammattiopisto 8.-9.6.2016  </a:t>
            </a:r>
            <a:endParaRPr lang="es-ES" dirty="0"/>
          </a:p>
        </p:txBody>
      </p:sp>
      <p:sp>
        <p:nvSpPr>
          <p:cNvPr id="6" name="Päivämäärän paikkamerkki 5"/>
          <p:cNvSpPr>
            <a:spLocks noGrp="1"/>
          </p:cNvSpPr>
          <p:nvPr>
            <p:ph type="dt" sz="half" idx="10"/>
          </p:nvPr>
        </p:nvSpPr>
        <p:spPr>
          <a:xfrm>
            <a:off x="7205133" y="6041370"/>
            <a:ext cx="911939" cy="365125"/>
          </a:xfrm>
        </p:spPr>
        <p:txBody>
          <a:bodyPr/>
          <a:lstStyle/>
          <a:p>
            <a:pPr>
              <a:defRPr/>
            </a:pPr>
            <a:fld id="{22EFEDD4-9543-4946-88FE-E1843AB3FA88}" type="datetime1">
              <a:rPr lang="fi-FI" smtClean="0"/>
              <a:t>18.10.2016</a:t>
            </a:fld>
            <a:endParaRPr lang="es-ES" dirty="0"/>
          </a:p>
        </p:txBody>
      </p:sp>
      <p:sp>
        <p:nvSpPr>
          <p:cNvPr id="3" name="Dian numeron paikkamerkki 2"/>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56133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Fordin </a:t>
            </a:r>
            <a:r>
              <a:rPr lang="fi-FI" dirty="0" smtClean="0"/>
              <a:t>motivaatioteoria</a:t>
            </a:r>
            <a:endParaRPr lang="fi-FI" dirty="0"/>
          </a:p>
        </p:txBody>
      </p:sp>
      <p:sp>
        <p:nvSpPr>
          <p:cNvPr id="3" name="Sisällön paikkamerkki 2"/>
          <p:cNvSpPr>
            <a:spLocks noGrp="1"/>
          </p:cNvSpPr>
          <p:nvPr>
            <p:ph idx="1"/>
          </p:nvPr>
        </p:nvSpPr>
        <p:spPr/>
        <p:txBody>
          <a:bodyPr/>
          <a:lstStyle/>
          <a:p>
            <a:endParaRPr lang="fi-FI" dirty="0"/>
          </a:p>
          <a:p>
            <a:endParaRPr lang="fi-FI" dirty="0"/>
          </a:p>
          <a:p>
            <a:r>
              <a:rPr lang="fi-FI" dirty="0" smtClean="0"/>
              <a:t>päämäärä </a:t>
            </a:r>
            <a:r>
              <a:rPr lang="fi-FI" dirty="0"/>
              <a:t>x selviytymisodotukset x tunteet</a:t>
            </a:r>
          </a:p>
          <a:p>
            <a:pPr>
              <a:buFont typeface="Wingdings" panose="05000000000000000000" pitchFamily="2" charset="2"/>
              <a:buChar char="Ø"/>
            </a:pPr>
            <a:r>
              <a:rPr lang="fi-FI" dirty="0"/>
              <a:t>Kaikkiin näihin on vaikutettava.</a:t>
            </a:r>
          </a:p>
          <a:p>
            <a:pPr>
              <a:buFont typeface="Wingdings" panose="05000000000000000000" pitchFamily="2" charset="2"/>
              <a:buChar char="Ø"/>
            </a:pPr>
            <a:r>
              <a:rPr lang="fi-FI" dirty="0"/>
              <a:t>Motivaatiota tarkastellaan tuloksena.</a:t>
            </a:r>
          </a:p>
        </p:txBody>
      </p:sp>
      <p:sp>
        <p:nvSpPr>
          <p:cNvPr id="6" name="Päivämäärän paikkamerkki 5"/>
          <p:cNvSpPr>
            <a:spLocks noGrp="1"/>
          </p:cNvSpPr>
          <p:nvPr>
            <p:ph type="dt" sz="half" idx="10"/>
          </p:nvPr>
        </p:nvSpPr>
        <p:spPr/>
        <p:txBody>
          <a:bodyPr/>
          <a:lstStyle/>
          <a:p>
            <a:fld id="{64AF9550-EB2A-45E8-972D-19FFE917CF1E}"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093711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5" y="711200"/>
            <a:ext cx="8776154" cy="1219200"/>
          </a:xfrm>
        </p:spPr>
        <p:txBody>
          <a:bodyPr>
            <a:normAutofit/>
          </a:bodyPr>
          <a:lstStyle/>
          <a:p>
            <a:r>
              <a:rPr lang="fi-FI" dirty="0" smtClean="0"/>
              <a:t>Halukas</a:t>
            </a:r>
            <a:r>
              <a:rPr lang="fi-FI" dirty="0"/>
              <a:t>, kykenevä, valmis?</a:t>
            </a:r>
          </a:p>
        </p:txBody>
      </p:sp>
      <p:sp>
        <p:nvSpPr>
          <p:cNvPr id="3" name="Sisällön paikkamerkki 2"/>
          <p:cNvSpPr>
            <a:spLocks noGrp="1"/>
          </p:cNvSpPr>
          <p:nvPr>
            <p:ph idx="1"/>
          </p:nvPr>
        </p:nvSpPr>
        <p:spPr/>
        <p:txBody>
          <a:bodyPr>
            <a:normAutofit/>
          </a:bodyPr>
          <a:lstStyle/>
          <a:p>
            <a:endParaRPr lang="fi-FI" dirty="0"/>
          </a:p>
          <a:p>
            <a:pPr marL="0" indent="0">
              <a:buNone/>
            </a:pPr>
            <a:r>
              <a:rPr lang="fi-FI" sz="1800" dirty="0" smtClean="0"/>
              <a:t>•</a:t>
            </a:r>
            <a:r>
              <a:rPr lang="fi-FI" sz="1800" dirty="0"/>
              <a:t>Halu </a:t>
            </a:r>
          </a:p>
          <a:p>
            <a:pPr marL="0" indent="0">
              <a:buNone/>
            </a:pPr>
            <a:r>
              <a:rPr lang="fi-FI" sz="1800" dirty="0"/>
              <a:t>0 ei lainkaan tärkeää------------------------------------------------------------------10 erittäin tärkeää </a:t>
            </a:r>
            <a:r>
              <a:rPr lang="fi-FI" sz="1800" dirty="0" smtClean="0"/>
              <a:t>minulle</a:t>
            </a:r>
          </a:p>
          <a:p>
            <a:pPr marL="0" indent="0">
              <a:buNone/>
            </a:pPr>
            <a:endParaRPr lang="fi-FI" sz="1800" dirty="0"/>
          </a:p>
          <a:p>
            <a:pPr marL="0" indent="0">
              <a:buNone/>
            </a:pPr>
            <a:r>
              <a:rPr lang="fi-FI" sz="1800" dirty="0"/>
              <a:t>•Kyky</a:t>
            </a:r>
          </a:p>
          <a:p>
            <a:pPr marL="0" indent="0">
              <a:buNone/>
            </a:pPr>
            <a:r>
              <a:rPr lang="fi-FI" sz="1800" dirty="0" smtClean="0"/>
              <a:t>0 </a:t>
            </a:r>
            <a:r>
              <a:rPr lang="fi-FI" sz="1800" dirty="0"/>
              <a:t>hyvin epävarma -----------------------------------------------------------------------------------10 täysin </a:t>
            </a:r>
            <a:r>
              <a:rPr lang="fi-FI" sz="1800" dirty="0" smtClean="0"/>
              <a:t>varma</a:t>
            </a:r>
          </a:p>
          <a:p>
            <a:pPr marL="0" indent="0">
              <a:buNone/>
            </a:pPr>
            <a:endParaRPr lang="fi-FI" sz="1800" dirty="0"/>
          </a:p>
          <a:p>
            <a:pPr marL="0" indent="0">
              <a:buNone/>
            </a:pPr>
            <a:r>
              <a:rPr lang="fi-FI" sz="1800" dirty="0"/>
              <a:t>•Valmius</a:t>
            </a:r>
          </a:p>
          <a:p>
            <a:pPr marL="0" indent="0">
              <a:buNone/>
            </a:pPr>
            <a:r>
              <a:rPr lang="fi-FI" sz="1800" dirty="0" smtClean="0"/>
              <a:t>0 </a:t>
            </a:r>
            <a:r>
              <a:rPr lang="fi-FI" sz="1800" dirty="0"/>
              <a:t>hyvin kaukana tulevaisuudessa ---------------------------------------10 tulee tapahtumaan välittömästi</a:t>
            </a:r>
          </a:p>
        </p:txBody>
      </p:sp>
      <p:sp>
        <p:nvSpPr>
          <p:cNvPr id="6" name="Päivämäärän paikkamerkki 5"/>
          <p:cNvSpPr>
            <a:spLocks noGrp="1"/>
          </p:cNvSpPr>
          <p:nvPr>
            <p:ph type="dt" sz="half" idx="10"/>
          </p:nvPr>
        </p:nvSpPr>
        <p:spPr/>
        <p:txBody>
          <a:bodyPr/>
          <a:lstStyle/>
          <a:p>
            <a:fld id="{2875DF3F-2EDC-4518-A974-7E637FB45C48}"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146463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7063" y="1241898"/>
            <a:ext cx="8776154" cy="1320800"/>
          </a:xfrm>
        </p:spPr>
        <p:txBody>
          <a:bodyPr>
            <a:noAutofit/>
          </a:bodyPr>
          <a:lstStyle/>
          <a:p>
            <a:pPr algn="ctr"/>
            <a:r>
              <a:rPr lang="fi-FI" altLang="fi-FI" sz="9600" dirty="0"/>
              <a:t>KIITOS!</a:t>
            </a:r>
            <a:endParaRPr lang="fi-FI" sz="9600" dirty="0"/>
          </a:p>
        </p:txBody>
      </p:sp>
      <p:sp>
        <p:nvSpPr>
          <p:cNvPr id="3" name="Sisällön paikkamerkki 2"/>
          <p:cNvSpPr>
            <a:spLocks noGrp="1"/>
          </p:cNvSpPr>
          <p:nvPr>
            <p:ph idx="1"/>
          </p:nvPr>
        </p:nvSpPr>
        <p:spPr>
          <a:xfrm>
            <a:off x="3323257" y="3687831"/>
            <a:ext cx="4614513" cy="1068994"/>
          </a:xfrm>
        </p:spPr>
        <p:txBody>
          <a:bodyPr/>
          <a:lstStyle/>
          <a:p>
            <a:pPr marL="0" indent="0">
              <a:buNone/>
            </a:pPr>
            <a:r>
              <a:rPr lang="fi-FI" altLang="fi-FI" dirty="0" smtClean="0">
                <a:hlinkClick r:id="rId2"/>
              </a:rPr>
              <a:t>virpi.jussila@bovallius.fi</a:t>
            </a:r>
            <a:r>
              <a:rPr lang="fi-FI" altLang="fi-FI" dirty="0" smtClean="0"/>
              <a:t> </a:t>
            </a:r>
            <a:endParaRPr lang="fi-FI" altLang="fi-FI" dirty="0"/>
          </a:p>
          <a:p>
            <a:endParaRPr lang="fi-FI" dirty="0"/>
          </a:p>
        </p:txBody>
      </p:sp>
      <p:sp>
        <p:nvSpPr>
          <p:cNvPr id="6" name="Päivämäärän paikkamerkki 5"/>
          <p:cNvSpPr>
            <a:spLocks noGrp="1"/>
          </p:cNvSpPr>
          <p:nvPr>
            <p:ph type="dt" sz="half" idx="10"/>
          </p:nvPr>
        </p:nvSpPr>
        <p:spPr/>
        <p:txBody>
          <a:bodyPr/>
          <a:lstStyle/>
          <a:p>
            <a:fld id="{1BB4D252-6F13-492E-B35A-35B5FE502E88}"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558957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17710" y="223520"/>
            <a:ext cx="7196665" cy="1320800"/>
          </a:xfrm>
        </p:spPr>
        <p:txBody>
          <a:bodyPr/>
          <a:lstStyle/>
          <a:p>
            <a:r>
              <a:rPr lang="fi-FI" dirty="0" smtClean="0"/>
              <a:t>Avustettavan kohtaaminen</a:t>
            </a:r>
            <a:endParaRPr lang="fi-FI" dirty="0"/>
          </a:p>
        </p:txBody>
      </p:sp>
      <p:pic>
        <p:nvPicPr>
          <p:cNvPr id="4" name="Sisällön paikkamerkk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3520" y="1707320"/>
            <a:ext cx="2365047" cy="4204530"/>
          </a:xfrm>
        </p:spPr>
      </p:pic>
      <p:sp>
        <p:nvSpPr>
          <p:cNvPr id="7" name="Päivämäärän paikkamerkki 6"/>
          <p:cNvSpPr>
            <a:spLocks noGrp="1"/>
          </p:cNvSpPr>
          <p:nvPr>
            <p:ph type="dt" sz="half" idx="10"/>
          </p:nvPr>
        </p:nvSpPr>
        <p:spPr/>
        <p:txBody>
          <a:bodyPr/>
          <a:lstStyle/>
          <a:p>
            <a:fld id="{4FCCB4FB-AAB8-4048-BEE1-75769E01F13C}" type="datetime1">
              <a:rPr lang="en-US" smtClean="0"/>
              <a:t>10/18/2016</a:t>
            </a:fld>
            <a:endParaRPr lang="en-US" dirty="0"/>
          </a:p>
        </p:txBody>
      </p:sp>
      <p:sp>
        <p:nvSpPr>
          <p:cNvPr id="8" name="Alatunnisteen paikkamerkki 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35056774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a:xfrm>
            <a:off x="1981200" y="0"/>
            <a:ext cx="8229600" cy="1143000"/>
          </a:xfrm>
        </p:spPr>
        <p:txBody>
          <a:bodyPr/>
          <a:lstStyle/>
          <a:p>
            <a:r>
              <a:rPr lang="fi-FI" altLang="fi-FI" dirty="0" smtClean="0"/>
              <a:t>Haastava käyttäytyminen</a:t>
            </a:r>
          </a:p>
        </p:txBody>
      </p:sp>
      <p:sp>
        <p:nvSpPr>
          <p:cNvPr id="54275" name="Sisällön paikkamerkki 2"/>
          <p:cNvSpPr>
            <a:spLocks noGrp="1"/>
          </p:cNvSpPr>
          <p:nvPr>
            <p:ph idx="1"/>
          </p:nvPr>
        </p:nvSpPr>
        <p:spPr>
          <a:xfrm>
            <a:off x="1352179" y="1239231"/>
            <a:ext cx="8229600" cy="5184775"/>
          </a:xfrm>
        </p:spPr>
        <p:txBody>
          <a:bodyPr/>
          <a:lstStyle/>
          <a:p>
            <a:pPr>
              <a:defRPr/>
            </a:pPr>
            <a:r>
              <a:rPr lang="fi-FI" sz="2800" dirty="0"/>
              <a:t>”Haastava käyttäytyminen tarkoittaa käyttäytymistä, joka haastaa ihmisen itsensä tai muut ihmiset.”</a:t>
            </a:r>
          </a:p>
          <a:p>
            <a:pPr marL="0" indent="0">
              <a:buNone/>
              <a:defRPr/>
            </a:pPr>
            <a:endParaRPr lang="fi-FI" sz="2800" dirty="0"/>
          </a:p>
          <a:p>
            <a:pPr>
              <a:defRPr/>
            </a:pPr>
            <a:r>
              <a:rPr lang="fi-FI" sz="2800" dirty="0"/>
              <a:t>”Käytös voi olla haastavaa fyysisesti, psyykkisesti tai sosiaalisesti.” </a:t>
            </a:r>
          </a:p>
          <a:p>
            <a:pPr marL="0" indent="0">
              <a:buNone/>
              <a:defRPr/>
            </a:pPr>
            <a:endParaRPr lang="fi-FI" sz="2800" dirty="0"/>
          </a:p>
          <a:p>
            <a:pPr>
              <a:defRPr/>
            </a:pPr>
            <a:r>
              <a:rPr lang="fi-FI" sz="2800" dirty="0"/>
              <a:t>”Haastavaksi käyttäytymiseksi määritellään käyttäytyminen, joka poikkeaa huomattavasti ympäröivän yhteiskunnan kulttuurisidonnaisista käyttäytymismalleista ja normeista.”</a:t>
            </a:r>
          </a:p>
          <a:p>
            <a:pPr marL="457200" lvl="1" indent="0">
              <a:buNone/>
              <a:defRPr/>
            </a:pPr>
            <a:endParaRPr lang="fi-FI" sz="1800" dirty="0"/>
          </a:p>
        </p:txBody>
      </p:sp>
      <p:sp>
        <p:nvSpPr>
          <p:cNvPr id="4" name="Päivämäärän paikkamerkki 3"/>
          <p:cNvSpPr>
            <a:spLocks noGrp="1"/>
          </p:cNvSpPr>
          <p:nvPr>
            <p:ph type="dt" sz="half" idx="10"/>
          </p:nvPr>
        </p:nvSpPr>
        <p:spPr/>
        <p:txBody>
          <a:bodyPr/>
          <a:lstStyle/>
          <a:p>
            <a:fld id="{9679BD41-3581-4532-868E-A9AE4F2665A7}" type="datetime1">
              <a:rPr lang="en-US" smtClean="0"/>
              <a:t>10/18/2016</a:t>
            </a:fld>
            <a:endParaRPr lang="en-US" dirty="0"/>
          </a:p>
        </p:txBody>
      </p:sp>
      <p:sp>
        <p:nvSpPr>
          <p:cNvPr id="5" name="Alatunnisteen paikkamerkki 4"/>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13326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93749" y="242242"/>
            <a:ext cx="7226971" cy="977606"/>
          </a:xfrm>
        </p:spPr>
        <p:txBody>
          <a:bodyPr>
            <a:normAutofit/>
          </a:bodyPr>
          <a:lstStyle/>
          <a:p>
            <a:r>
              <a:rPr lang="fi-FI" altLang="fi-FI" dirty="0"/>
              <a:t>Haastava </a:t>
            </a:r>
            <a:r>
              <a:rPr lang="fi-FI" altLang="fi-FI" dirty="0" smtClean="0"/>
              <a:t>käyttäytyminen</a:t>
            </a:r>
            <a:endParaRPr lang="fi-FI" dirty="0"/>
          </a:p>
        </p:txBody>
      </p:sp>
      <p:sp>
        <p:nvSpPr>
          <p:cNvPr id="3" name="Sisällön paikkamerkki 2"/>
          <p:cNvSpPr>
            <a:spLocks noGrp="1"/>
          </p:cNvSpPr>
          <p:nvPr>
            <p:ph idx="1"/>
          </p:nvPr>
        </p:nvSpPr>
        <p:spPr>
          <a:xfrm>
            <a:off x="677335" y="1575881"/>
            <a:ext cx="7459800" cy="4795640"/>
          </a:xfrm>
        </p:spPr>
        <p:txBody>
          <a:bodyPr>
            <a:normAutofit lnSpcReduction="10000"/>
          </a:bodyPr>
          <a:lstStyle/>
          <a:p>
            <a:r>
              <a:rPr lang="fi-FI" sz="2800" dirty="0"/>
              <a:t>”Jokainen ihminen kokee haastavan käyttäytymisen yksilöllisellä tavalla</a:t>
            </a:r>
            <a:r>
              <a:rPr lang="fi-FI" sz="2800" dirty="0" smtClean="0"/>
              <a:t>.”</a:t>
            </a:r>
          </a:p>
          <a:p>
            <a:pPr marL="0" indent="0">
              <a:buNone/>
            </a:pPr>
            <a:endParaRPr lang="fi-FI" sz="2800" dirty="0" smtClean="0"/>
          </a:p>
          <a:p>
            <a:pPr>
              <a:defRPr/>
            </a:pPr>
            <a:r>
              <a:rPr lang="fi-FI" sz="2800" dirty="0"/>
              <a:t>”On tärkeää muistaa, ettei ole oikeaa tai väärää tapaa reagoida tunnetasolla haastavaan käyttäytymiseen</a:t>
            </a:r>
            <a:r>
              <a:rPr lang="fi-FI" sz="2800" dirty="0" smtClean="0"/>
              <a:t>.”</a:t>
            </a:r>
          </a:p>
          <a:p>
            <a:pPr marL="0" indent="0">
              <a:buNone/>
              <a:defRPr/>
            </a:pPr>
            <a:endParaRPr lang="fi-FI" sz="2800" dirty="0" smtClean="0"/>
          </a:p>
          <a:p>
            <a:pPr>
              <a:defRPr/>
            </a:pPr>
            <a:r>
              <a:rPr lang="fi-FI" sz="2800" dirty="0"/>
              <a:t>”Tunteisiimme emme voi vaikuttaa, mutta voimme vaikuttaa siihen, miten annamme tunteiden vaikuttaa meihin.”</a:t>
            </a:r>
          </a:p>
          <a:p>
            <a:pPr>
              <a:defRPr/>
            </a:pPr>
            <a:endParaRPr lang="fi-FI" sz="2400" dirty="0"/>
          </a:p>
          <a:p>
            <a:pPr marL="0" indent="0">
              <a:buNone/>
              <a:defRPr/>
            </a:pPr>
            <a:endParaRPr lang="fi-FI" sz="2400" dirty="0"/>
          </a:p>
          <a:p>
            <a:endParaRPr lang="fi-FI" sz="2400" dirty="0"/>
          </a:p>
          <a:p>
            <a:endParaRPr lang="fi-FI" dirty="0" smtClean="0"/>
          </a:p>
        </p:txBody>
      </p:sp>
      <p:grpSp>
        <p:nvGrpSpPr>
          <p:cNvPr id="28" name="Ryhmä 27"/>
          <p:cNvGrpSpPr/>
          <p:nvPr/>
        </p:nvGrpSpPr>
        <p:grpSpPr>
          <a:xfrm>
            <a:off x="9163786" y="2762449"/>
            <a:ext cx="1836000" cy="3625512"/>
            <a:chOff x="9854666" y="2884369"/>
            <a:chExt cx="1836000" cy="3625512"/>
          </a:xfrm>
        </p:grpSpPr>
        <p:grpSp>
          <p:nvGrpSpPr>
            <p:cNvPr id="29" name="Ryhmä 28"/>
            <p:cNvGrpSpPr/>
            <p:nvPr/>
          </p:nvGrpSpPr>
          <p:grpSpPr>
            <a:xfrm flipH="1">
              <a:off x="9854666" y="2884369"/>
              <a:ext cx="1836000" cy="3625512"/>
              <a:chOff x="6991023" y="702642"/>
              <a:chExt cx="1836950" cy="3625512"/>
            </a:xfrm>
          </p:grpSpPr>
          <p:sp>
            <p:nvSpPr>
              <p:cNvPr id="31" name="Puolivapaa piirto 30"/>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32" name="Ryhmä 31"/>
              <p:cNvGrpSpPr/>
              <p:nvPr/>
            </p:nvGrpSpPr>
            <p:grpSpPr>
              <a:xfrm rot="20830903">
                <a:off x="6991023" y="1480706"/>
                <a:ext cx="636245" cy="1869690"/>
                <a:chOff x="6257893" y="1180758"/>
                <a:chExt cx="818705" cy="2047295"/>
              </a:xfrm>
            </p:grpSpPr>
            <p:sp>
              <p:nvSpPr>
                <p:cNvPr id="46" name="Puolivapaa piirto 45"/>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47" name="Puolivapaa piirto 46"/>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33" name="Puolivapaa piirto 32"/>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34" name="Puolivapaa piirto 33"/>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35" name="Puolivapaa piirto 34"/>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36" name="Ryhmä 35"/>
              <p:cNvGrpSpPr/>
              <p:nvPr/>
            </p:nvGrpSpPr>
            <p:grpSpPr>
              <a:xfrm rot="7438188">
                <a:off x="7805254" y="1225194"/>
                <a:ext cx="150368" cy="176113"/>
                <a:chOff x="7485881" y="1000111"/>
                <a:chExt cx="259766" cy="261151"/>
              </a:xfrm>
            </p:grpSpPr>
            <p:sp>
              <p:nvSpPr>
                <p:cNvPr id="44" name="Ellipsi 43"/>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45" name="Ellipsi 44"/>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37" name="Ryhmä 36"/>
              <p:cNvGrpSpPr/>
              <p:nvPr/>
            </p:nvGrpSpPr>
            <p:grpSpPr>
              <a:xfrm rot="7438188">
                <a:off x="8018182" y="1205042"/>
                <a:ext cx="150368" cy="176113"/>
                <a:chOff x="7485881" y="1000111"/>
                <a:chExt cx="259766" cy="261151"/>
              </a:xfrm>
            </p:grpSpPr>
            <p:sp>
              <p:nvSpPr>
                <p:cNvPr id="42" name="Ellipsi 41"/>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43" name="Ellipsi 42"/>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38" name="Puolivapaa piirto 37"/>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39" name="Puolivapaa piirto 38"/>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40" name="Puolivapaa piirto 39"/>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41" name="Puolivapaa piirto 40"/>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30" name="Puolivapaa piirto 29"/>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48" name="Kuvaseliteviiva 2 47"/>
          <p:cNvSpPr/>
          <p:nvPr/>
        </p:nvSpPr>
        <p:spPr>
          <a:xfrm flipH="1">
            <a:off x="8412514" y="1040833"/>
            <a:ext cx="2967732" cy="1105760"/>
          </a:xfrm>
          <a:prstGeom prst="borderCallout2">
            <a:avLst>
              <a:gd name="adj1" fmla="val 99432"/>
              <a:gd name="adj2" fmla="val 58572"/>
              <a:gd name="adj3" fmla="val 157214"/>
              <a:gd name="adj4" fmla="val 45544"/>
              <a:gd name="adj5" fmla="val 98804"/>
              <a:gd name="adj6" fmla="val 42901"/>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solidFill>
                  <a:prstClr val="black">
                    <a:lumMod val="75000"/>
                    <a:lumOff val="25000"/>
                  </a:prstClr>
                </a:solidFill>
                <a:hlinkClick r:id="rId3"/>
              </a:rPr>
              <a:t>http://www.autismisaatio.fi/haastavakayttaytyminen</a:t>
            </a:r>
            <a:r>
              <a:rPr lang="fi-FI" dirty="0" smtClean="0">
                <a:solidFill>
                  <a:prstClr val="black">
                    <a:lumMod val="75000"/>
                    <a:lumOff val="25000"/>
                  </a:prstClr>
                </a:solidFill>
              </a:rPr>
              <a:t>  </a:t>
            </a:r>
          </a:p>
        </p:txBody>
      </p:sp>
      <p:sp>
        <p:nvSpPr>
          <p:cNvPr id="6" name="Päivämäärän paikkamerkki 5"/>
          <p:cNvSpPr>
            <a:spLocks noGrp="1"/>
          </p:cNvSpPr>
          <p:nvPr>
            <p:ph type="dt" sz="half" idx="10"/>
          </p:nvPr>
        </p:nvSpPr>
        <p:spPr/>
        <p:txBody>
          <a:bodyPr/>
          <a:lstStyle/>
          <a:p>
            <a:fld id="{F2DB65ED-4D9C-4D0E-BD82-591413841573}"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0822263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4" y="103762"/>
            <a:ext cx="8776154" cy="1320800"/>
          </a:xfrm>
        </p:spPr>
        <p:txBody>
          <a:bodyPr>
            <a:normAutofit fontScale="90000"/>
          </a:bodyPr>
          <a:lstStyle/>
          <a:p>
            <a:r>
              <a:rPr lang="fi-FI" dirty="0"/>
              <a:t>Mikä asiakkaalla on haastavaa käyttäytymistä</a:t>
            </a:r>
          </a:p>
        </p:txBody>
      </p:sp>
      <p:sp>
        <p:nvSpPr>
          <p:cNvPr id="3" name="Sisällön paikkamerkki 2"/>
          <p:cNvSpPr>
            <a:spLocks noGrp="1"/>
          </p:cNvSpPr>
          <p:nvPr>
            <p:ph idx="1"/>
          </p:nvPr>
        </p:nvSpPr>
        <p:spPr>
          <a:xfrm>
            <a:off x="677334" y="1682885"/>
            <a:ext cx="9332297" cy="4931924"/>
          </a:xfrm>
        </p:spPr>
        <p:txBody>
          <a:bodyPr>
            <a:normAutofit/>
          </a:bodyPr>
          <a:lstStyle/>
          <a:p>
            <a:pPr marL="0" indent="0">
              <a:buNone/>
            </a:pPr>
            <a:r>
              <a:rPr lang="fi-FI" dirty="0" smtClean="0"/>
              <a:t>Mieti mahdollisimman konkreettisia asioita.</a:t>
            </a:r>
          </a:p>
          <a:p>
            <a:pPr marL="0" indent="0">
              <a:buNone/>
            </a:pPr>
            <a:endParaRPr lang="fi-FI" dirty="0"/>
          </a:p>
          <a:p>
            <a:pPr marL="0" indent="0">
              <a:buNone/>
            </a:pPr>
            <a:r>
              <a:rPr lang="fi-FI" dirty="0"/>
              <a:t>M</a:t>
            </a:r>
            <a:r>
              <a:rPr lang="fi-FI" dirty="0" smtClean="0"/>
              <a:t>ieti poikkeus, milloin </a:t>
            </a:r>
            <a:r>
              <a:rPr lang="fi-FI" dirty="0"/>
              <a:t>ko. käyttäytymistä ei </a:t>
            </a:r>
            <a:r>
              <a:rPr lang="fi-FI" dirty="0" smtClean="0"/>
              <a:t>esiintynyt.</a:t>
            </a:r>
          </a:p>
          <a:p>
            <a:r>
              <a:rPr lang="fi-FI" dirty="0" smtClean="0"/>
              <a:t>Millainen </a:t>
            </a:r>
            <a:r>
              <a:rPr lang="fi-FI" dirty="0"/>
              <a:t>tilanne</a:t>
            </a:r>
          </a:p>
          <a:p>
            <a:r>
              <a:rPr lang="fi-FI" dirty="0"/>
              <a:t>K</a:t>
            </a:r>
            <a:r>
              <a:rPr lang="fi-FI" dirty="0" smtClean="0"/>
              <a:t>etä </a:t>
            </a:r>
            <a:r>
              <a:rPr lang="fi-FI" dirty="0"/>
              <a:t>paikalla</a:t>
            </a:r>
          </a:p>
          <a:p>
            <a:r>
              <a:rPr lang="fi-FI" dirty="0"/>
              <a:t>M</a:t>
            </a:r>
            <a:r>
              <a:rPr lang="fi-FI" dirty="0" smtClean="0"/>
              <a:t>itä </a:t>
            </a:r>
            <a:r>
              <a:rPr lang="fi-FI" dirty="0"/>
              <a:t>tapahtuu ennen</a:t>
            </a:r>
          </a:p>
          <a:p>
            <a:r>
              <a:rPr lang="fi-FI" dirty="0"/>
              <a:t>M</a:t>
            </a:r>
            <a:r>
              <a:rPr lang="fi-FI" dirty="0" smtClean="0"/>
              <a:t>itä </a:t>
            </a:r>
            <a:r>
              <a:rPr lang="fi-FI" dirty="0"/>
              <a:t>tapahtuu jälkeen</a:t>
            </a:r>
          </a:p>
          <a:p>
            <a:r>
              <a:rPr lang="fi-FI" dirty="0"/>
              <a:t>M</a:t>
            </a:r>
            <a:r>
              <a:rPr lang="fi-FI" dirty="0" smtClean="0"/>
              <a:t>illaisia </a:t>
            </a:r>
            <a:r>
              <a:rPr lang="fi-FI" dirty="0"/>
              <a:t>välineitä tästä voidaan siirtää haastaviin tilanteisiin</a:t>
            </a:r>
          </a:p>
          <a:p>
            <a:endParaRPr lang="fi-FI" dirty="0"/>
          </a:p>
        </p:txBody>
      </p:sp>
      <p:sp>
        <p:nvSpPr>
          <p:cNvPr id="6" name="Päivämäärän paikkamerkki 5"/>
          <p:cNvSpPr>
            <a:spLocks noGrp="1"/>
          </p:cNvSpPr>
          <p:nvPr>
            <p:ph type="dt" sz="half" idx="10"/>
          </p:nvPr>
        </p:nvSpPr>
        <p:spPr/>
        <p:txBody>
          <a:bodyPr/>
          <a:lstStyle/>
          <a:p>
            <a:fld id="{F3E06823-F546-4C07-B04A-D0E8F545D888}" type="datetime1">
              <a:rPr lang="en-US" smtClean="0"/>
              <a:t>10/18/2016</a:t>
            </a:fld>
            <a:endParaRPr lang="en-US" dirty="0"/>
          </a:p>
        </p:txBody>
      </p:sp>
      <p:sp>
        <p:nvSpPr>
          <p:cNvPr id="7" name="Alatunnisteen paikkamerkki 6"/>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310235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Neuropsykiatrisia oireyhtymiä</a:t>
            </a:r>
            <a:endParaRPr lang="fi-FI" dirty="0"/>
          </a:p>
        </p:txBody>
      </p:sp>
      <p:sp>
        <p:nvSpPr>
          <p:cNvPr id="3" name="Sisällön paikkamerkki 2"/>
          <p:cNvSpPr>
            <a:spLocks noGrp="1"/>
          </p:cNvSpPr>
          <p:nvPr>
            <p:ph idx="1"/>
          </p:nvPr>
        </p:nvSpPr>
        <p:spPr>
          <a:xfrm>
            <a:off x="677334" y="2160589"/>
            <a:ext cx="9332297" cy="3685734"/>
          </a:xfrm>
        </p:spPr>
        <p:txBody>
          <a:bodyPr>
            <a:normAutofit lnSpcReduction="10000"/>
          </a:bodyPr>
          <a:lstStyle/>
          <a:p>
            <a:r>
              <a:rPr lang="fi-FI" sz="2800" dirty="0" smtClean="0"/>
              <a:t>Tarkkaavuus- ylivilkkaus- impulsiivisuushäiriö (ADHD, ADD)</a:t>
            </a:r>
          </a:p>
          <a:p>
            <a:pPr marL="0" indent="0">
              <a:buNone/>
            </a:pPr>
            <a:r>
              <a:rPr lang="fi-FI" sz="2800" dirty="0" smtClean="0"/>
              <a:t> </a:t>
            </a:r>
          </a:p>
          <a:p>
            <a:r>
              <a:rPr lang="fi-FI" sz="2800" dirty="0" smtClean="0"/>
              <a:t>Autismin </a:t>
            </a:r>
            <a:r>
              <a:rPr lang="fi-FI" sz="2800" dirty="0"/>
              <a:t>kirjon oireyhtymät (mm. Autismi ja Asperger</a:t>
            </a:r>
            <a:r>
              <a:rPr lang="fi-FI" sz="2800" dirty="0" smtClean="0"/>
              <a:t>)</a:t>
            </a:r>
          </a:p>
          <a:p>
            <a:pPr marL="0" indent="0">
              <a:buNone/>
            </a:pPr>
            <a:endParaRPr lang="fi-FI" sz="2800" dirty="0"/>
          </a:p>
          <a:p>
            <a:r>
              <a:rPr lang="fi-FI" sz="2800" smtClean="0"/>
              <a:t>Touretten</a:t>
            </a:r>
            <a:r>
              <a:rPr lang="fi-FI" sz="2800" dirty="0" smtClean="0"/>
              <a:t> oireyhtymä</a:t>
            </a:r>
          </a:p>
          <a:p>
            <a:pPr marL="0" indent="0">
              <a:buNone/>
            </a:pPr>
            <a:endParaRPr lang="fi-FI" sz="2800" dirty="0" smtClean="0"/>
          </a:p>
          <a:p>
            <a:r>
              <a:rPr lang="fi-FI" sz="2800" dirty="0" smtClean="0"/>
              <a:t>Laaja-alainen kehityshäiriö</a:t>
            </a:r>
          </a:p>
          <a:p>
            <a:endParaRPr lang="fi-FI" dirty="0"/>
          </a:p>
        </p:txBody>
      </p:sp>
      <p:sp>
        <p:nvSpPr>
          <p:cNvPr id="9" name="Päivämäärän paikkamerkki 8"/>
          <p:cNvSpPr>
            <a:spLocks noGrp="1"/>
          </p:cNvSpPr>
          <p:nvPr>
            <p:ph type="dt" sz="half" idx="10"/>
          </p:nvPr>
        </p:nvSpPr>
        <p:spPr/>
        <p:txBody>
          <a:bodyPr/>
          <a:lstStyle/>
          <a:p>
            <a:fld id="{33197EA6-A972-4B02-9D6F-2B8046291EE6}" type="datetime1">
              <a:rPr lang="en-US" smtClean="0"/>
              <a:t>10/18/2016</a:t>
            </a:fld>
            <a:endParaRPr lang="en-US" dirty="0"/>
          </a:p>
        </p:txBody>
      </p:sp>
      <p:sp>
        <p:nvSpPr>
          <p:cNvPr id="10" name="Alatunnisteen paikkamerkki 9"/>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2476005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5" y="142240"/>
            <a:ext cx="9332296" cy="1320800"/>
          </a:xfrm>
        </p:spPr>
        <p:txBody>
          <a:bodyPr>
            <a:normAutofit/>
          </a:bodyPr>
          <a:lstStyle/>
          <a:p>
            <a:r>
              <a:rPr lang="fi-FI" dirty="0" smtClean="0"/>
              <a:t>							</a:t>
            </a:r>
            <a:r>
              <a:rPr lang="fi-FI" sz="3600" dirty="0" smtClean="0"/>
              <a:t>ADHD</a:t>
            </a:r>
            <a:br>
              <a:rPr lang="fi-FI" sz="3600" dirty="0" smtClean="0"/>
            </a:br>
            <a:r>
              <a:rPr lang="fi-FI" sz="3600" dirty="0" smtClean="0"/>
              <a:t>- AKTIIVISUUDEN JA TARKKAAVUUDEN HÄIRIÖ</a:t>
            </a:r>
            <a:endParaRPr lang="fi-FI" sz="3600" dirty="0"/>
          </a:p>
        </p:txBody>
      </p:sp>
      <p:sp>
        <p:nvSpPr>
          <p:cNvPr id="3" name="Sisällön paikkamerkki 2"/>
          <p:cNvSpPr>
            <a:spLocks noGrp="1"/>
          </p:cNvSpPr>
          <p:nvPr>
            <p:ph idx="1"/>
          </p:nvPr>
        </p:nvSpPr>
        <p:spPr>
          <a:xfrm>
            <a:off x="677336" y="1695450"/>
            <a:ext cx="9332296" cy="4876800"/>
          </a:xfrm>
        </p:spPr>
        <p:txBody>
          <a:bodyPr>
            <a:normAutofit/>
          </a:bodyPr>
          <a:lstStyle/>
          <a:p>
            <a:r>
              <a:rPr lang="en-US" dirty="0"/>
              <a:t>ADHD = Attention Deficit Hyperactivity </a:t>
            </a:r>
            <a:r>
              <a:rPr lang="en-US" dirty="0" smtClean="0"/>
              <a:t>Disorder</a:t>
            </a:r>
          </a:p>
          <a:p>
            <a:pPr marL="0" indent="0">
              <a:buNone/>
            </a:pPr>
            <a:endParaRPr lang="en-US" dirty="0" smtClean="0"/>
          </a:p>
          <a:p>
            <a:r>
              <a:rPr lang="fi-FI" dirty="0"/>
              <a:t>Pojilla </a:t>
            </a:r>
            <a:r>
              <a:rPr lang="fi-FI" dirty="0" smtClean="0"/>
              <a:t>yleisempää, </a:t>
            </a:r>
            <a:r>
              <a:rPr lang="fi-FI" dirty="0"/>
              <a:t>tytöillä enemmän tarkkaavaisuus- ja</a:t>
            </a:r>
          </a:p>
          <a:p>
            <a:pPr marL="0" indent="0">
              <a:buNone/>
            </a:pPr>
            <a:r>
              <a:rPr lang="fi-FI" dirty="0"/>
              <a:t>keskittymishäiriötä (ADD, </a:t>
            </a:r>
            <a:r>
              <a:rPr lang="fi-FI" dirty="0" err="1"/>
              <a:t>Attention</a:t>
            </a:r>
            <a:r>
              <a:rPr lang="fi-FI" dirty="0"/>
              <a:t> </a:t>
            </a:r>
            <a:r>
              <a:rPr lang="fi-FI" dirty="0" err="1"/>
              <a:t>Deficit</a:t>
            </a:r>
            <a:r>
              <a:rPr lang="fi-FI" dirty="0"/>
              <a:t> </a:t>
            </a:r>
            <a:r>
              <a:rPr lang="fi-FI" dirty="0" err="1"/>
              <a:t>Disorder</a:t>
            </a:r>
            <a:r>
              <a:rPr lang="fi-FI" dirty="0" smtClean="0"/>
              <a:t>)</a:t>
            </a:r>
            <a:r>
              <a:rPr lang="fi-FI" dirty="0"/>
              <a:t> </a:t>
            </a:r>
            <a:endParaRPr lang="fi-FI" dirty="0" smtClean="0"/>
          </a:p>
          <a:p>
            <a:pPr marL="0" indent="0">
              <a:buNone/>
            </a:pPr>
            <a:endParaRPr lang="fi-FI" dirty="0"/>
          </a:p>
          <a:p>
            <a:r>
              <a:rPr lang="fi-FI" dirty="0"/>
              <a:t>Laajan kansainvälisen tutkimuksen mukaan esiintyvyys lapsilla</a:t>
            </a:r>
          </a:p>
          <a:p>
            <a:pPr marL="0" indent="0">
              <a:buNone/>
            </a:pPr>
            <a:r>
              <a:rPr lang="fi-FI" dirty="0"/>
              <a:t>ja nuorilla 5,29 % (</a:t>
            </a:r>
            <a:r>
              <a:rPr lang="fi-FI" dirty="0" err="1"/>
              <a:t>Polanzyk</a:t>
            </a:r>
            <a:r>
              <a:rPr lang="fi-FI" dirty="0"/>
              <a:t> ym. </a:t>
            </a:r>
            <a:r>
              <a:rPr lang="fi-FI" dirty="0" smtClean="0"/>
              <a:t>2007)</a:t>
            </a:r>
            <a:r>
              <a:rPr lang="fi-FI" dirty="0"/>
              <a:t> </a:t>
            </a:r>
            <a:endParaRPr lang="fi-FI" dirty="0" smtClean="0"/>
          </a:p>
          <a:p>
            <a:pPr marL="0" indent="0">
              <a:buNone/>
            </a:pPr>
            <a:r>
              <a:rPr lang="fi-FI" dirty="0" smtClean="0"/>
              <a:t>	</a:t>
            </a:r>
            <a:endParaRPr lang="fi-FI" dirty="0"/>
          </a:p>
          <a:p>
            <a:pPr marL="0" indent="0">
              <a:buNone/>
            </a:pPr>
            <a:endParaRPr lang="fi-FI" dirty="0" smtClean="0"/>
          </a:p>
          <a:p>
            <a:pPr marL="0" indent="0">
              <a:buNone/>
            </a:pPr>
            <a:endParaRPr lang="en-US" dirty="0"/>
          </a:p>
        </p:txBody>
      </p:sp>
      <p:grpSp>
        <p:nvGrpSpPr>
          <p:cNvPr id="4" name="Ryhmä 3"/>
          <p:cNvGrpSpPr/>
          <p:nvPr/>
        </p:nvGrpSpPr>
        <p:grpSpPr>
          <a:xfrm>
            <a:off x="9854666" y="2884369"/>
            <a:ext cx="1836000" cy="3625512"/>
            <a:chOff x="9854666" y="2884369"/>
            <a:chExt cx="1836000" cy="3625512"/>
          </a:xfrm>
        </p:grpSpPr>
        <p:grpSp>
          <p:nvGrpSpPr>
            <p:cNvPr id="5" name="Ryhmä 4"/>
            <p:cNvGrpSpPr/>
            <p:nvPr/>
          </p:nvGrpSpPr>
          <p:grpSpPr>
            <a:xfrm flipH="1">
              <a:off x="9854666" y="2884369"/>
              <a:ext cx="1836000" cy="3625512"/>
              <a:chOff x="6991023" y="702642"/>
              <a:chExt cx="1836950" cy="3625512"/>
            </a:xfrm>
          </p:grpSpPr>
          <p:sp>
            <p:nvSpPr>
              <p:cNvPr id="7" name="Puolivapaa piirto 6"/>
              <p:cNvSpPr/>
              <p:nvPr/>
            </p:nvSpPr>
            <p:spPr bwMode="auto">
              <a:xfrm rot="20219394">
                <a:off x="8232481" y="2081476"/>
                <a:ext cx="248192" cy="1388038"/>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192701"/>
                  <a:gd name="connsiteY0" fmla="*/ 86011 h 648676"/>
                  <a:gd name="connsiteX1" fmla="*/ 119726 w 192701"/>
                  <a:gd name="connsiteY1" fmla="*/ 477897 h 648676"/>
                  <a:gd name="connsiteX2" fmla="*/ 192297 w 192701"/>
                  <a:gd name="connsiteY2" fmla="*/ 506925 h 648676"/>
                  <a:gd name="connsiteX3" fmla="*/ 146439 w 192701"/>
                  <a:gd name="connsiteY3" fmla="*/ 633133 h 648676"/>
                  <a:gd name="connsiteX4" fmla="*/ 90697 w 192701"/>
                  <a:gd name="connsiteY4" fmla="*/ 637554 h 648676"/>
                  <a:gd name="connsiteX5" fmla="*/ 3611 w 192701"/>
                  <a:gd name="connsiteY5" fmla="*/ 550468 h 648676"/>
                  <a:gd name="connsiteX6" fmla="*/ 18126 w 192701"/>
                  <a:gd name="connsiteY6" fmla="*/ 202125 h 648676"/>
                  <a:gd name="connsiteX7" fmla="*/ 32640 w 192701"/>
                  <a:gd name="connsiteY7" fmla="*/ 13440 h 648676"/>
                  <a:gd name="connsiteX8" fmla="*/ 61668 w 192701"/>
                  <a:gd name="connsiteY8" fmla="*/ 27954 h 648676"/>
                  <a:gd name="connsiteX9" fmla="*/ 76183 w 192701"/>
                  <a:gd name="connsiteY9" fmla="*/ 86011 h 648676"/>
                  <a:gd name="connsiteX0" fmla="*/ 76183 w 185401"/>
                  <a:gd name="connsiteY0" fmla="*/ 86011 h 646363"/>
                  <a:gd name="connsiteX1" fmla="*/ 119726 w 185401"/>
                  <a:gd name="connsiteY1" fmla="*/ 477897 h 646363"/>
                  <a:gd name="connsiteX2" fmla="*/ 184916 w 185401"/>
                  <a:gd name="connsiteY2" fmla="*/ 546805 h 646363"/>
                  <a:gd name="connsiteX3" fmla="*/ 146439 w 185401"/>
                  <a:gd name="connsiteY3" fmla="*/ 633133 h 646363"/>
                  <a:gd name="connsiteX4" fmla="*/ 90697 w 185401"/>
                  <a:gd name="connsiteY4" fmla="*/ 637554 h 646363"/>
                  <a:gd name="connsiteX5" fmla="*/ 3611 w 185401"/>
                  <a:gd name="connsiteY5" fmla="*/ 550468 h 646363"/>
                  <a:gd name="connsiteX6" fmla="*/ 18126 w 185401"/>
                  <a:gd name="connsiteY6" fmla="*/ 202125 h 646363"/>
                  <a:gd name="connsiteX7" fmla="*/ 32640 w 185401"/>
                  <a:gd name="connsiteY7" fmla="*/ 13440 h 646363"/>
                  <a:gd name="connsiteX8" fmla="*/ 61668 w 185401"/>
                  <a:gd name="connsiteY8" fmla="*/ 27954 h 646363"/>
                  <a:gd name="connsiteX9" fmla="*/ 76183 w 185401"/>
                  <a:gd name="connsiteY9" fmla="*/ 86011 h 646363"/>
                  <a:gd name="connsiteX0" fmla="*/ 76183 w 165437"/>
                  <a:gd name="connsiteY0" fmla="*/ 86011 h 645477"/>
                  <a:gd name="connsiteX1" fmla="*/ 119726 w 165437"/>
                  <a:gd name="connsiteY1" fmla="*/ 477897 h 645477"/>
                  <a:gd name="connsiteX2" fmla="*/ 164367 w 165437"/>
                  <a:gd name="connsiteY2" fmla="*/ 564083 h 645477"/>
                  <a:gd name="connsiteX3" fmla="*/ 146439 w 165437"/>
                  <a:gd name="connsiteY3" fmla="*/ 633133 h 645477"/>
                  <a:gd name="connsiteX4" fmla="*/ 90697 w 165437"/>
                  <a:gd name="connsiteY4" fmla="*/ 637554 h 645477"/>
                  <a:gd name="connsiteX5" fmla="*/ 3611 w 165437"/>
                  <a:gd name="connsiteY5" fmla="*/ 550468 h 645477"/>
                  <a:gd name="connsiteX6" fmla="*/ 18126 w 165437"/>
                  <a:gd name="connsiteY6" fmla="*/ 202125 h 645477"/>
                  <a:gd name="connsiteX7" fmla="*/ 32640 w 165437"/>
                  <a:gd name="connsiteY7" fmla="*/ 13440 h 645477"/>
                  <a:gd name="connsiteX8" fmla="*/ 61668 w 165437"/>
                  <a:gd name="connsiteY8" fmla="*/ 27954 h 645477"/>
                  <a:gd name="connsiteX9" fmla="*/ 76183 w 165437"/>
                  <a:gd name="connsiteY9" fmla="*/ 86011 h 645477"/>
                  <a:gd name="connsiteX0" fmla="*/ 73887 w 163747"/>
                  <a:gd name="connsiteY0" fmla="*/ 86011 h 644169"/>
                  <a:gd name="connsiteX1" fmla="*/ 117430 w 163747"/>
                  <a:gd name="connsiteY1" fmla="*/ 477897 h 644169"/>
                  <a:gd name="connsiteX2" fmla="*/ 162071 w 163747"/>
                  <a:gd name="connsiteY2" fmla="*/ 564083 h 644169"/>
                  <a:gd name="connsiteX3" fmla="*/ 144143 w 163747"/>
                  <a:gd name="connsiteY3" fmla="*/ 633133 h 644169"/>
                  <a:gd name="connsiteX4" fmla="*/ 51204 w 163747"/>
                  <a:gd name="connsiteY4" fmla="*/ 635601 h 644169"/>
                  <a:gd name="connsiteX5" fmla="*/ 1315 w 163747"/>
                  <a:gd name="connsiteY5" fmla="*/ 550468 h 644169"/>
                  <a:gd name="connsiteX6" fmla="*/ 15830 w 163747"/>
                  <a:gd name="connsiteY6" fmla="*/ 202125 h 644169"/>
                  <a:gd name="connsiteX7" fmla="*/ 30344 w 163747"/>
                  <a:gd name="connsiteY7" fmla="*/ 13440 h 644169"/>
                  <a:gd name="connsiteX8" fmla="*/ 59372 w 163747"/>
                  <a:gd name="connsiteY8" fmla="*/ 27954 h 644169"/>
                  <a:gd name="connsiteX9" fmla="*/ 73887 w 163747"/>
                  <a:gd name="connsiteY9" fmla="*/ 86011 h 644169"/>
                  <a:gd name="connsiteX0" fmla="*/ 73887 w 164661"/>
                  <a:gd name="connsiteY0" fmla="*/ 86011 h 645590"/>
                  <a:gd name="connsiteX1" fmla="*/ 117430 w 164661"/>
                  <a:gd name="connsiteY1" fmla="*/ 477897 h 645590"/>
                  <a:gd name="connsiteX2" fmla="*/ 162071 w 164661"/>
                  <a:gd name="connsiteY2" fmla="*/ 564083 h 645590"/>
                  <a:gd name="connsiteX3" fmla="*/ 147585 w 164661"/>
                  <a:gd name="connsiteY3" fmla="*/ 635936 h 645590"/>
                  <a:gd name="connsiteX4" fmla="*/ 51204 w 164661"/>
                  <a:gd name="connsiteY4" fmla="*/ 635601 h 645590"/>
                  <a:gd name="connsiteX5" fmla="*/ 1315 w 164661"/>
                  <a:gd name="connsiteY5" fmla="*/ 550468 h 645590"/>
                  <a:gd name="connsiteX6" fmla="*/ 15830 w 164661"/>
                  <a:gd name="connsiteY6" fmla="*/ 202125 h 645590"/>
                  <a:gd name="connsiteX7" fmla="*/ 30344 w 164661"/>
                  <a:gd name="connsiteY7" fmla="*/ 13440 h 645590"/>
                  <a:gd name="connsiteX8" fmla="*/ 59372 w 164661"/>
                  <a:gd name="connsiteY8" fmla="*/ 27954 h 645590"/>
                  <a:gd name="connsiteX9" fmla="*/ 73887 w 164661"/>
                  <a:gd name="connsiteY9" fmla="*/ 86011 h 6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61" h="645590">
                    <a:moveTo>
                      <a:pt x="73887" y="86011"/>
                    </a:moveTo>
                    <a:cubicBezTo>
                      <a:pt x="83563" y="161002"/>
                      <a:pt x="102733" y="398218"/>
                      <a:pt x="117430" y="477897"/>
                    </a:cubicBezTo>
                    <a:cubicBezTo>
                      <a:pt x="132127" y="557576"/>
                      <a:pt x="157045" y="537743"/>
                      <a:pt x="162071" y="564083"/>
                    </a:cubicBezTo>
                    <a:cubicBezTo>
                      <a:pt x="167097" y="590423"/>
                      <a:pt x="166063" y="624016"/>
                      <a:pt x="147585" y="635936"/>
                    </a:cubicBezTo>
                    <a:cubicBezTo>
                      <a:pt x="129107" y="647856"/>
                      <a:pt x="75582" y="649846"/>
                      <a:pt x="51204" y="635601"/>
                    </a:cubicBezTo>
                    <a:cubicBezTo>
                      <a:pt x="26826" y="621356"/>
                      <a:pt x="7211" y="622714"/>
                      <a:pt x="1315" y="550468"/>
                    </a:cubicBezTo>
                    <a:cubicBezTo>
                      <a:pt x="-4581" y="478222"/>
                      <a:pt x="10992" y="291630"/>
                      <a:pt x="15830" y="202125"/>
                    </a:cubicBezTo>
                    <a:cubicBezTo>
                      <a:pt x="20668" y="112620"/>
                      <a:pt x="23087" y="42469"/>
                      <a:pt x="30344" y="13440"/>
                    </a:cubicBezTo>
                    <a:cubicBezTo>
                      <a:pt x="37601" y="-15589"/>
                      <a:pt x="52115" y="8602"/>
                      <a:pt x="59372" y="27954"/>
                    </a:cubicBezTo>
                    <a:cubicBezTo>
                      <a:pt x="66629" y="47306"/>
                      <a:pt x="64211" y="11020"/>
                      <a:pt x="73887"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nvGrpSpPr>
              <p:cNvPr id="8" name="Ryhmä 7"/>
              <p:cNvGrpSpPr/>
              <p:nvPr/>
            </p:nvGrpSpPr>
            <p:grpSpPr>
              <a:xfrm rot="20830903">
                <a:off x="6991023" y="1480706"/>
                <a:ext cx="636245" cy="1869690"/>
                <a:chOff x="6257893" y="1180758"/>
                <a:chExt cx="818705" cy="2047295"/>
              </a:xfrm>
            </p:grpSpPr>
            <p:sp>
              <p:nvSpPr>
                <p:cNvPr id="22" name="Puolivapaa piirto 21"/>
                <p:cNvSpPr/>
                <p:nvPr/>
              </p:nvSpPr>
              <p:spPr bwMode="auto">
                <a:xfrm>
                  <a:off x="6257893" y="1210245"/>
                  <a:ext cx="818705" cy="2017808"/>
                </a:xfrm>
                <a:custGeom>
                  <a:avLst/>
                  <a:gdLst>
                    <a:gd name="connsiteX0" fmla="*/ 573314 w 682171"/>
                    <a:gd name="connsiteY0" fmla="*/ 1569962 h 1681238"/>
                    <a:gd name="connsiteX1" fmla="*/ 283029 w 682171"/>
                    <a:gd name="connsiteY1" fmla="*/ 1482876 h 1681238"/>
                    <a:gd name="connsiteX2" fmla="*/ 529772 w 682171"/>
                    <a:gd name="connsiteY2" fmla="*/ 786190 h 1681238"/>
                    <a:gd name="connsiteX3" fmla="*/ 210457 w 682171"/>
                    <a:gd name="connsiteY3" fmla="*/ 118533 h 1681238"/>
                    <a:gd name="connsiteX4" fmla="*/ 123372 w 682171"/>
                    <a:gd name="connsiteY4" fmla="*/ 118533 h 1681238"/>
                    <a:gd name="connsiteX5" fmla="*/ 7257 w 682171"/>
                    <a:gd name="connsiteY5" fmla="*/ 829733 h 1681238"/>
                    <a:gd name="connsiteX6" fmla="*/ 166914 w 682171"/>
                    <a:gd name="connsiteY6" fmla="*/ 1540933 h 1681238"/>
                    <a:gd name="connsiteX7" fmla="*/ 616857 w 682171"/>
                    <a:gd name="connsiteY7" fmla="*/ 1671562 h 1681238"/>
                    <a:gd name="connsiteX8" fmla="*/ 573314 w 682171"/>
                    <a:gd name="connsiteY8" fmla="*/ 1569962 h 16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71" h="1681238">
                      <a:moveTo>
                        <a:pt x="573314" y="1569962"/>
                      </a:moveTo>
                      <a:cubicBezTo>
                        <a:pt x="517676" y="1538514"/>
                        <a:pt x="290286" y="1613505"/>
                        <a:pt x="283029" y="1482876"/>
                      </a:cubicBezTo>
                      <a:cubicBezTo>
                        <a:pt x="275772" y="1352247"/>
                        <a:pt x="541867" y="1013580"/>
                        <a:pt x="529772" y="786190"/>
                      </a:cubicBezTo>
                      <a:cubicBezTo>
                        <a:pt x="517677" y="558800"/>
                        <a:pt x="278190" y="229809"/>
                        <a:pt x="210457" y="118533"/>
                      </a:cubicBezTo>
                      <a:cubicBezTo>
                        <a:pt x="142724" y="7257"/>
                        <a:pt x="157239" y="0"/>
                        <a:pt x="123372" y="118533"/>
                      </a:cubicBezTo>
                      <a:cubicBezTo>
                        <a:pt x="89505" y="237066"/>
                        <a:pt x="0" y="592666"/>
                        <a:pt x="7257" y="829733"/>
                      </a:cubicBezTo>
                      <a:cubicBezTo>
                        <a:pt x="14514" y="1066800"/>
                        <a:pt x="65314" y="1400628"/>
                        <a:pt x="166914" y="1540933"/>
                      </a:cubicBezTo>
                      <a:cubicBezTo>
                        <a:pt x="268514" y="1681238"/>
                        <a:pt x="551543" y="1671562"/>
                        <a:pt x="616857" y="1671562"/>
                      </a:cubicBezTo>
                      <a:cubicBezTo>
                        <a:pt x="682171" y="1671562"/>
                        <a:pt x="628952" y="1601410"/>
                        <a:pt x="573314" y="1569962"/>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3" name="Puolivapaa piirto 22"/>
                <p:cNvSpPr/>
                <p:nvPr/>
              </p:nvSpPr>
              <p:spPr bwMode="auto">
                <a:xfrm>
                  <a:off x="6273951" y="1180758"/>
                  <a:ext cx="587591" cy="800228"/>
                </a:xfrm>
                <a:custGeom>
                  <a:avLst/>
                  <a:gdLst>
                    <a:gd name="connsiteX0" fmla="*/ 128587 w 449262"/>
                    <a:gd name="connsiteY0" fmla="*/ 26987 h 666750"/>
                    <a:gd name="connsiteX1" fmla="*/ 23812 w 449262"/>
                    <a:gd name="connsiteY1" fmla="*/ 436562 h 666750"/>
                    <a:gd name="connsiteX2" fmla="*/ 4762 w 449262"/>
                    <a:gd name="connsiteY2" fmla="*/ 636587 h 666750"/>
                    <a:gd name="connsiteX3" fmla="*/ 52387 w 449262"/>
                    <a:gd name="connsiteY3" fmla="*/ 617537 h 666750"/>
                    <a:gd name="connsiteX4" fmla="*/ 119062 w 449262"/>
                    <a:gd name="connsiteY4" fmla="*/ 579437 h 666750"/>
                    <a:gd name="connsiteX5" fmla="*/ 195262 w 449262"/>
                    <a:gd name="connsiteY5" fmla="*/ 646112 h 666750"/>
                    <a:gd name="connsiteX6" fmla="*/ 252412 w 449262"/>
                    <a:gd name="connsiteY6" fmla="*/ 569912 h 666750"/>
                    <a:gd name="connsiteX7" fmla="*/ 357187 w 449262"/>
                    <a:gd name="connsiteY7" fmla="*/ 655637 h 666750"/>
                    <a:gd name="connsiteX8" fmla="*/ 357187 w 449262"/>
                    <a:gd name="connsiteY8" fmla="*/ 550862 h 666750"/>
                    <a:gd name="connsiteX9" fmla="*/ 442912 w 449262"/>
                    <a:gd name="connsiteY9" fmla="*/ 627062 h 666750"/>
                    <a:gd name="connsiteX10" fmla="*/ 395287 w 449262"/>
                    <a:gd name="connsiteY10" fmla="*/ 503237 h 666750"/>
                    <a:gd name="connsiteX11" fmla="*/ 280987 w 449262"/>
                    <a:gd name="connsiteY11" fmla="*/ 274637 h 666750"/>
                    <a:gd name="connsiteX12" fmla="*/ 128587 w 449262"/>
                    <a:gd name="connsiteY12" fmla="*/ 2698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62" h="666750">
                      <a:moveTo>
                        <a:pt x="128587" y="26987"/>
                      </a:moveTo>
                      <a:cubicBezTo>
                        <a:pt x="85725" y="53974"/>
                        <a:pt x="44450" y="334962"/>
                        <a:pt x="23812" y="436562"/>
                      </a:cubicBezTo>
                      <a:cubicBezTo>
                        <a:pt x="3174" y="538162"/>
                        <a:pt x="0" y="606425"/>
                        <a:pt x="4762" y="636587"/>
                      </a:cubicBezTo>
                      <a:cubicBezTo>
                        <a:pt x="9525" y="666750"/>
                        <a:pt x="33337" y="627062"/>
                        <a:pt x="52387" y="617537"/>
                      </a:cubicBezTo>
                      <a:cubicBezTo>
                        <a:pt x="71437" y="608012"/>
                        <a:pt x="95250" y="574675"/>
                        <a:pt x="119062" y="579437"/>
                      </a:cubicBezTo>
                      <a:cubicBezTo>
                        <a:pt x="142874" y="584199"/>
                        <a:pt x="173037" y="647699"/>
                        <a:pt x="195262" y="646112"/>
                      </a:cubicBezTo>
                      <a:cubicBezTo>
                        <a:pt x="217487" y="644525"/>
                        <a:pt x="225425" y="568325"/>
                        <a:pt x="252412" y="569912"/>
                      </a:cubicBezTo>
                      <a:cubicBezTo>
                        <a:pt x="279399" y="571499"/>
                        <a:pt x="339725" y="658812"/>
                        <a:pt x="357187" y="655637"/>
                      </a:cubicBezTo>
                      <a:cubicBezTo>
                        <a:pt x="374650" y="652462"/>
                        <a:pt x="342899" y="555625"/>
                        <a:pt x="357187" y="550862"/>
                      </a:cubicBezTo>
                      <a:cubicBezTo>
                        <a:pt x="371475" y="546099"/>
                        <a:pt x="436562" y="634999"/>
                        <a:pt x="442912" y="627062"/>
                      </a:cubicBezTo>
                      <a:cubicBezTo>
                        <a:pt x="449262" y="619125"/>
                        <a:pt x="422274" y="561974"/>
                        <a:pt x="395287" y="503237"/>
                      </a:cubicBezTo>
                      <a:cubicBezTo>
                        <a:pt x="368300" y="444500"/>
                        <a:pt x="323849" y="352424"/>
                        <a:pt x="280987" y="274637"/>
                      </a:cubicBezTo>
                      <a:cubicBezTo>
                        <a:pt x="238125" y="196850"/>
                        <a:pt x="171449" y="0"/>
                        <a:pt x="128587" y="26987"/>
                      </a:cubicBezTo>
                      <a:close/>
                    </a:path>
                  </a:pathLst>
                </a:custGeom>
                <a:solidFill>
                  <a:sysClr val="window" lastClr="FFFFFF"/>
                </a:solidFill>
                <a:ln>
                  <a:noFill/>
                </a:ln>
                <a:effectLst/>
              </p:spPr>
              <p:txBody>
                <a:bodyPr anchor="ctr"/>
                <a:lstStyle/>
                <a:p>
                  <a:pPr algn="ctr" defTabSz="914400">
                    <a:defRPr/>
                  </a:pPr>
                  <a:endParaRPr lang="fi-FI" kern="0">
                    <a:solidFill>
                      <a:prstClr val="white"/>
                    </a:solidFill>
                  </a:endParaRPr>
                </a:p>
              </p:txBody>
            </p:sp>
          </p:grpSp>
          <p:sp>
            <p:nvSpPr>
              <p:cNvPr id="9" name="Puolivapaa piirto 8"/>
              <p:cNvSpPr/>
              <p:nvPr/>
            </p:nvSpPr>
            <p:spPr bwMode="auto">
              <a:xfrm>
                <a:off x="7268353" y="702642"/>
                <a:ext cx="1523737" cy="3625512"/>
              </a:xfrm>
              <a:custGeom>
                <a:avLst/>
                <a:gdLst>
                  <a:gd name="connsiteX0" fmla="*/ 355600 w 1313543"/>
                  <a:gd name="connsiteY0" fmla="*/ 1023257 h 3067353"/>
                  <a:gd name="connsiteX1" fmla="*/ 181429 w 1313543"/>
                  <a:gd name="connsiteY1" fmla="*/ 1734457 h 3067353"/>
                  <a:gd name="connsiteX2" fmla="*/ 7257 w 1313543"/>
                  <a:gd name="connsiteY2" fmla="*/ 2198914 h 3067353"/>
                  <a:gd name="connsiteX3" fmla="*/ 224971 w 1313543"/>
                  <a:gd name="connsiteY3" fmla="*/ 2518228 h 3067353"/>
                  <a:gd name="connsiteX4" fmla="*/ 457200 w 1313543"/>
                  <a:gd name="connsiteY4" fmla="*/ 2576285 h 3067353"/>
                  <a:gd name="connsiteX5" fmla="*/ 457200 w 1313543"/>
                  <a:gd name="connsiteY5" fmla="*/ 2997200 h 3067353"/>
                  <a:gd name="connsiteX6" fmla="*/ 1052286 w 1313543"/>
                  <a:gd name="connsiteY6" fmla="*/ 2997200 h 3067353"/>
                  <a:gd name="connsiteX7" fmla="*/ 1023257 w 1313543"/>
                  <a:gd name="connsiteY7" fmla="*/ 2852057 h 3067353"/>
                  <a:gd name="connsiteX8" fmla="*/ 689429 w 1313543"/>
                  <a:gd name="connsiteY8" fmla="*/ 2837543 h 3067353"/>
                  <a:gd name="connsiteX9" fmla="*/ 631371 w 1313543"/>
                  <a:gd name="connsiteY9" fmla="*/ 2576285 h 3067353"/>
                  <a:gd name="connsiteX10" fmla="*/ 849086 w 1313543"/>
                  <a:gd name="connsiteY10" fmla="*/ 2431143 h 3067353"/>
                  <a:gd name="connsiteX11" fmla="*/ 979714 w 1313543"/>
                  <a:gd name="connsiteY11" fmla="*/ 2155371 h 3067353"/>
                  <a:gd name="connsiteX12" fmla="*/ 732971 w 1313543"/>
                  <a:gd name="connsiteY12" fmla="*/ 1386114 h 3067353"/>
                  <a:gd name="connsiteX13" fmla="*/ 718457 w 1313543"/>
                  <a:gd name="connsiteY13" fmla="*/ 1052285 h 3067353"/>
                  <a:gd name="connsiteX14" fmla="*/ 805543 w 1313543"/>
                  <a:gd name="connsiteY14" fmla="*/ 805543 h 3067353"/>
                  <a:gd name="connsiteX15" fmla="*/ 1226457 w 1313543"/>
                  <a:gd name="connsiteY15" fmla="*/ 878114 h 3067353"/>
                  <a:gd name="connsiteX16" fmla="*/ 1226457 w 1313543"/>
                  <a:gd name="connsiteY16" fmla="*/ 776514 h 3067353"/>
                  <a:gd name="connsiteX17" fmla="*/ 703943 w 1313543"/>
                  <a:gd name="connsiteY17" fmla="*/ 384628 h 3067353"/>
                  <a:gd name="connsiteX18" fmla="*/ 689429 w 1313543"/>
                  <a:gd name="connsiteY18" fmla="*/ 7257 h 3067353"/>
                  <a:gd name="connsiteX19" fmla="*/ 515257 w 1313543"/>
                  <a:gd name="connsiteY19" fmla="*/ 341085 h 3067353"/>
                  <a:gd name="connsiteX20" fmla="*/ 254000 w 1313543"/>
                  <a:gd name="connsiteY20" fmla="*/ 94343 h 3067353"/>
                  <a:gd name="connsiteX21" fmla="*/ 370114 w 1313543"/>
                  <a:gd name="connsiteY21" fmla="*/ 442685 h 3067353"/>
                  <a:gd name="connsiteX22" fmla="*/ 355600 w 1313543"/>
                  <a:gd name="connsiteY22" fmla="*/ 1023257 h 3067353"/>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24421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68247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56338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45025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769377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78641"/>
                  <a:gd name="connsiteY0" fmla="*/ 1016120 h 3020777"/>
                  <a:gd name="connsiteX1" fmla="*/ 174479 w 1278641"/>
                  <a:gd name="connsiteY1" fmla="*/ 1727320 h 3020777"/>
                  <a:gd name="connsiteX2" fmla="*/ 307 w 1278641"/>
                  <a:gd name="connsiteY2" fmla="*/ 2191777 h 3020777"/>
                  <a:gd name="connsiteX3" fmla="*/ 218021 w 1278641"/>
                  <a:gd name="connsiteY3" fmla="*/ 2511091 h 3020777"/>
                  <a:gd name="connsiteX4" fmla="*/ 517760 w 1278641"/>
                  <a:gd name="connsiteY4" fmla="*/ 2569148 h 3020777"/>
                  <a:gd name="connsiteX5" fmla="*/ 594916 w 1278641"/>
                  <a:gd name="connsiteY5" fmla="*/ 2980419 h 3020777"/>
                  <a:gd name="connsiteX6" fmla="*/ 1045336 w 1278641"/>
                  <a:gd name="connsiteY6" fmla="*/ 2990063 h 3020777"/>
                  <a:gd name="connsiteX7" fmla="*/ 1016307 w 1278641"/>
                  <a:gd name="connsiteY7" fmla="*/ 2844920 h 3020777"/>
                  <a:gd name="connsiteX8" fmla="*/ 701769 w 1278641"/>
                  <a:gd name="connsiteY8" fmla="*/ 2830406 h 3020777"/>
                  <a:gd name="connsiteX9" fmla="*/ 682287 w 1278641"/>
                  <a:gd name="connsiteY9" fmla="*/ 2569148 h 3020777"/>
                  <a:gd name="connsiteX10" fmla="*/ 842136 w 1278641"/>
                  <a:gd name="connsiteY10" fmla="*/ 2424006 h 3020777"/>
                  <a:gd name="connsiteX11" fmla="*/ 972764 w 1278641"/>
                  <a:gd name="connsiteY11" fmla="*/ 2148234 h 3020777"/>
                  <a:gd name="connsiteX12" fmla="*/ 726021 w 1278641"/>
                  <a:gd name="connsiteY12" fmla="*/ 1378977 h 3020777"/>
                  <a:gd name="connsiteX13" fmla="*/ 711507 w 1278641"/>
                  <a:gd name="connsiteY13" fmla="*/ 1045148 h 3020777"/>
                  <a:gd name="connsiteX14" fmla="*/ 798593 w 1278641"/>
                  <a:gd name="connsiteY14" fmla="*/ 798406 h 3020777"/>
                  <a:gd name="connsiteX15" fmla="*/ 1219507 w 1278641"/>
                  <a:gd name="connsiteY15" fmla="*/ 870977 h 3020777"/>
                  <a:gd name="connsiteX16" fmla="*/ 1219507 w 1278641"/>
                  <a:gd name="connsiteY16" fmla="*/ 609628 h 3020777"/>
                  <a:gd name="connsiteX17" fmla="*/ 696993 w 1278641"/>
                  <a:gd name="connsiteY17" fmla="*/ 377491 h 3020777"/>
                  <a:gd name="connsiteX18" fmla="*/ 682479 w 1278641"/>
                  <a:gd name="connsiteY18" fmla="*/ 120 h 3020777"/>
                  <a:gd name="connsiteX19" fmla="*/ 508307 w 1278641"/>
                  <a:gd name="connsiteY19" fmla="*/ 333948 h 3020777"/>
                  <a:gd name="connsiteX20" fmla="*/ 247050 w 1278641"/>
                  <a:gd name="connsiteY20" fmla="*/ 87206 h 3020777"/>
                  <a:gd name="connsiteX21" fmla="*/ 363164 w 1278641"/>
                  <a:gd name="connsiteY21" fmla="*/ 435548 h 3020777"/>
                  <a:gd name="connsiteX22" fmla="*/ 348650 w 1278641"/>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609628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72764 w 1269626"/>
                  <a:gd name="connsiteY11" fmla="*/ 214823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 name="connsiteX0" fmla="*/ 348650 w 1269626"/>
                  <a:gd name="connsiteY0" fmla="*/ 1016120 h 3020777"/>
                  <a:gd name="connsiteX1" fmla="*/ 174479 w 1269626"/>
                  <a:gd name="connsiteY1" fmla="*/ 1727320 h 3020777"/>
                  <a:gd name="connsiteX2" fmla="*/ 307 w 1269626"/>
                  <a:gd name="connsiteY2" fmla="*/ 2191777 h 3020777"/>
                  <a:gd name="connsiteX3" fmla="*/ 218021 w 1269626"/>
                  <a:gd name="connsiteY3" fmla="*/ 2511091 h 3020777"/>
                  <a:gd name="connsiteX4" fmla="*/ 517760 w 1269626"/>
                  <a:gd name="connsiteY4" fmla="*/ 2569148 h 3020777"/>
                  <a:gd name="connsiteX5" fmla="*/ 594916 w 1269626"/>
                  <a:gd name="connsiteY5" fmla="*/ 2980419 h 3020777"/>
                  <a:gd name="connsiteX6" fmla="*/ 1045336 w 1269626"/>
                  <a:gd name="connsiteY6" fmla="*/ 2990063 h 3020777"/>
                  <a:gd name="connsiteX7" fmla="*/ 1016307 w 1269626"/>
                  <a:gd name="connsiteY7" fmla="*/ 2844920 h 3020777"/>
                  <a:gd name="connsiteX8" fmla="*/ 701769 w 1269626"/>
                  <a:gd name="connsiteY8" fmla="*/ 2830406 h 3020777"/>
                  <a:gd name="connsiteX9" fmla="*/ 682287 w 1269626"/>
                  <a:gd name="connsiteY9" fmla="*/ 2569148 h 3020777"/>
                  <a:gd name="connsiteX10" fmla="*/ 842136 w 1269626"/>
                  <a:gd name="connsiteY10" fmla="*/ 2424006 h 3020777"/>
                  <a:gd name="connsiteX11" fmla="*/ 957593 w 1269626"/>
                  <a:gd name="connsiteY11" fmla="*/ 2152024 h 3020777"/>
                  <a:gd name="connsiteX12" fmla="*/ 726021 w 1269626"/>
                  <a:gd name="connsiteY12" fmla="*/ 1378977 h 3020777"/>
                  <a:gd name="connsiteX13" fmla="*/ 711507 w 1269626"/>
                  <a:gd name="connsiteY13" fmla="*/ 1045148 h 3020777"/>
                  <a:gd name="connsiteX14" fmla="*/ 798593 w 1269626"/>
                  <a:gd name="connsiteY14" fmla="*/ 798406 h 3020777"/>
                  <a:gd name="connsiteX15" fmla="*/ 1201075 w 1269626"/>
                  <a:gd name="connsiteY15" fmla="*/ 662076 h 3020777"/>
                  <a:gd name="connsiteX16" fmla="*/ 1219507 w 1269626"/>
                  <a:gd name="connsiteY16" fmla="*/ 560475 h 3020777"/>
                  <a:gd name="connsiteX17" fmla="*/ 696993 w 1269626"/>
                  <a:gd name="connsiteY17" fmla="*/ 377491 h 3020777"/>
                  <a:gd name="connsiteX18" fmla="*/ 682479 w 1269626"/>
                  <a:gd name="connsiteY18" fmla="*/ 120 h 3020777"/>
                  <a:gd name="connsiteX19" fmla="*/ 508307 w 1269626"/>
                  <a:gd name="connsiteY19" fmla="*/ 333948 h 3020777"/>
                  <a:gd name="connsiteX20" fmla="*/ 247050 w 1269626"/>
                  <a:gd name="connsiteY20" fmla="*/ 87206 h 3020777"/>
                  <a:gd name="connsiteX21" fmla="*/ 363164 w 1269626"/>
                  <a:gd name="connsiteY21" fmla="*/ 435548 h 3020777"/>
                  <a:gd name="connsiteX22" fmla="*/ 348650 w 1269626"/>
                  <a:gd name="connsiteY22" fmla="*/ 1016120 h 30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9626" h="3020777">
                    <a:moveTo>
                      <a:pt x="348650" y="1016120"/>
                    </a:moveTo>
                    <a:cubicBezTo>
                      <a:pt x="317203" y="1231415"/>
                      <a:pt x="232536" y="1531377"/>
                      <a:pt x="174479" y="1727320"/>
                    </a:cubicBezTo>
                    <a:cubicBezTo>
                      <a:pt x="116422" y="1923263"/>
                      <a:pt x="-6950" y="2061149"/>
                      <a:pt x="307" y="2191777"/>
                    </a:cubicBezTo>
                    <a:cubicBezTo>
                      <a:pt x="7564" y="2322405"/>
                      <a:pt x="131779" y="2448196"/>
                      <a:pt x="218021" y="2511091"/>
                    </a:cubicBezTo>
                    <a:cubicBezTo>
                      <a:pt x="304263" y="2573986"/>
                      <a:pt x="454944" y="2490927"/>
                      <a:pt x="517760" y="2569148"/>
                    </a:cubicBezTo>
                    <a:cubicBezTo>
                      <a:pt x="580576" y="2647369"/>
                      <a:pt x="506987" y="2910267"/>
                      <a:pt x="594916" y="2980419"/>
                    </a:cubicBezTo>
                    <a:cubicBezTo>
                      <a:pt x="682845" y="3050571"/>
                      <a:pt x="975104" y="3012646"/>
                      <a:pt x="1045336" y="2990063"/>
                    </a:cubicBezTo>
                    <a:cubicBezTo>
                      <a:pt x="1115568" y="2967480"/>
                      <a:pt x="1073568" y="2871529"/>
                      <a:pt x="1016307" y="2844920"/>
                    </a:cubicBezTo>
                    <a:cubicBezTo>
                      <a:pt x="959046" y="2818311"/>
                      <a:pt x="757439" y="2876368"/>
                      <a:pt x="701769" y="2830406"/>
                    </a:cubicBezTo>
                    <a:cubicBezTo>
                      <a:pt x="646099" y="2784444"/>
                      <a:pt x="658893" y="2636881"/>
                      <a:pt x="682287" y="2569148"/>
                    </a:cubicBezTo>
                    <a:cubicBezTo>
                      <a:pt x="705682" y="2501415"/>
                      <a:pt x="770968" y="2494158"/>
                      <a:pt x="842136" y="2424006"/>
                    </a:cubicBezTo>
                    <a:cubicBezTo>
                      <a:pt x="864001" y="2399340"/>
                      <a:pt x="976945" y="2326195"/>
                      <a:pt x="957593" y="2152024"/>
                    </a:cubicBezTo>
                    <a:cubicBezTo>
                      <a:pt x="938241" y="1977853"/>
                      <a:pt x="767035" y="1563456"/>
                      <a:pt x="726021" y="1378977"/>
                    </a:cubicBezTo>
                    <a:cubicBezTo>
                      <a:pt x="685007" y="1194498"/>
                      <a:pt x="699412" y="1141910"/>
                      <a:pt x="711507" y="1045148"/>
                    </a:cubicBezTo>
                    <a:cubicBezTo>
                      <a:pt x="723602" y="948386"/>
                      <a:pt x="716998" y="862251"/>
                      <a:pt x="798593" y="798406"/>
                    </a:cubicBezTo>
                    <a:cubicBezTo>
                      <a:pt x="880188" y="734561"/>
                      <a:pt x="1130923" y="701731"/>
                      <a:pt x="1201075" y="662076"/>
                    </a:cubicBezTo>
                    <a:cubicBezTo>
                      <a:pt x="1271227" y="622421"/>
                      <a:pt x="1303520" y="607906"/>
                      <a:pt x="1219507" y="560475"/>
                    </a:cubicBezTo>
                    <a:cubicBezTo>
                      <a:pt x="1135494" y="513044"/>
                      <a:pt x="786498" y="470884"/>
                      <a:pt x="696993" y="377491"/>
                    </a:cubicBezTo>
                    <a:cubicBezTo>
                      <a:pt x="607488" y="284098"/>
                      <a:pt x="713927" y="7377"/>
                      <a:pt x="682479" y="120"/>
                    </a:cubicBezTo>
                    <a:cubicBezTo>
                      <a:pt x="651031" y="-7137"/>
                      <a:pt x="580879" y="319434"/>
                      <a:pt x="508307" y="333948"/>
                    </a:cubicBezTo>
                    <a:cubicBezTo>
                      <a:pt x="435735" y="348462"/>
                      <a:pt x="271240" y="70273"/>
                      <a:pt x="247050" y="87206"/>
                    </a:cubicBezTo>
                    <a:cubicBezTo>
                      <a:pt x="222860" y="104139"/>
                      <a:pt x="348650" y="273472"/>
                      <a:pt x="363164" y="435548"/>
                    </a:cubicBezTo>
                    <a:cubicBezTo>
                      <a:pt x="377678" y="597624"/>
                      <a:pt x="380098" y="800825"/>
                      <a:pt x="348650" y="10161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0" name="Puolivapaa piirto 9"/>
              <p:cNvSpPr/>
              <p:nvPr/>
            </p:nvSpPr>
            <p:spPr bwMode="auto">
              <a:xfrm rot="9310539">
                <a:off x="8637757" y="1341411"/>
                <a:ext cx="190216" cy="129077"/>
              </a:xfrm>
              <a:custGeom>
                <a:avLst/>
                <a:gdLst>
                  <a:gd name="connsiteX0" fmla="*/ 46037 w 138112"/>
                  <a:gd name="connsiteY0" fmla="*/ 0 h 142875"/>
                  <a:gd name="connsiteX1" fmla="*/ 7937 w 138112"/>
                  <a:gd name="connsiteY1" fmla="*/ 57150 h 142875"/>
                  <a:gd name="connsiteX2" fmla="*/ 93662 w 138112"/>
                  <a:gd name="connsiteY2" fmla="*/ 142875 h 142875"/>
                  <a:gd name="connsiteX3" fmla="*/ 131762 w 138112"/>
                  <a:gd name="connsiteY3" fmla="*/ 57150 h 142875"/>
                  <a:gd name="connsiteX4" fmla="*/ 46037 w 138112"/>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142875">
                    <a:moveTo>
                      <a:pt x="46037" y="0"/>
                    </a:moveTo>
                    <a:cubicBezTo>
                      <a:pt x="25400" y="0"/>
                      <a:pt x="0" y="33338"/>
                      <a:pt x="7937" y="57150"/>
                    </a:cubicBezTo>
                    <a:cubicBezTo>
                      <a:pt x="15875" y="80963"/>
                      <a:pt x="73025" y="142875"/>
                      <a:pt x="93662" y="142875"/>
                    </a:cubicBezTo>
                    <a:cubicBezTo>
                      <a:pt x="114299" y="142875"/>
                      <a:pt x="138112" y="79375"/>
                      <a:pt x="131762" y="57150"/>
                    </a:cubicBezTo>
                    <a:cubicBezTo>
                      <a:pt x="125412" y="34925"/>
                      <a:pt x="66674" y="0"/>
                      <a:pt x="46037" y="0"/>
                    </a:cubicBez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1" name="Puolivapaa piirto 10"/>
              <p:cNvSpPr/>
              <p:nvPr/>
            </p:nvSpPr>
            <p:spPr bwMode="auto">
              <a:xfrm rot="18975197">
                <a:off x="7989463" y="1507545"/>
                <a:ext cx="75142" cy="20758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6183 w 365182"/>
                  <a:gd name="connsiteY0" fmla="*/ 86011 h 857978"/>
                  <a:gd name="connsiteX1" fmla="*/ 119726 w 365182"/>
                  <a:gd name="connsiteY1" fmla="*/ 477897 h 857978"/>
                  <a:gd name="connsiteX2" fmla="*/ 192297 w 365182"/>
                  <a:gd name="connsiteY2" fmla="*/ 506925 h 857978"/>
                  <a:gd name="connsiteX3" fmla="*/ 363838 w 365182"/>
                  <a:gd name="connsiteY3" fmla="*/ 856245 h 857978"/>
                  <a:gd name="connsiteX4" fmla="*/ 90697 w 365182"/>
                  <a:gd name="connsiteY4" fmla="*/ 637554 h 857978"/>
                  <a:gd name="connsiteX5" fmla="*/ 3611 w 365182"/>
                  <a:gd name="connsiteY5" fmla="*/ 550468 h 857978"/>
                  <a:gd name="connsiteX6" fmla="*/ 18126 w 365182"/>
                  <a:gd name="connsiteY6" fmla="*/ 202125 h 857978"/>
                  <a:gd name="connsiteX7" fmla="*/ 32640 w 365182"/>
                  <a:gd name="connsiteY7" fmla="*/ 13440 h 857978"/>
                  <a:gd name="connsiteX8" fmla="*/ 61668 w 365182"/>
                  <a:gd name="connsiteY8" fmla="*/ 27954 h 857978"/>
                  <a:gd name="connsiteX9" fmla="*/ 76183 w 365182"/>
                  <a:gd name="connsiteY9" fmla="*/ 86011 h 857978"/>
                  <a:gd name="connsiteX0" fmla="*/ 77019 w 365730"/>
                  <a:gd name="connsiteY0" fmla="*/ 86011 h 862244"/>
                  <a:gd name="connsiteX1" fmla="*/ 120562 w 365730"/>
                  <a:gd name="connsiteY1" fmla="*/ 477897 h 862244"/>
                  <a:gd name="connsiteX2" fmla="*/ 193133 w 365730"/>
                  <a:gd name="connsiteY2" fmla="*/ 506925 h 862244"/>
                  <a:gd name="connsiteX3" fmla="*/ 364674 w 365730"/>
                  <a:gd name="connsiteY3" fmla="*/ 856245 h 862244"/>
                  <a:gd name="connsiteX4" fmla="*/ 104088 w 365730"/>
                  <a:gd name="connsiteY4" fmla="*/ 715081 h 862244"/>
                  <a:gd name="connsiteX5" fmla="*/ 4447 w 365730"/>
                  <a:gd name="connsiteY5" fmla="*/ 550468 h 862244"/>
                  <a:gd name="connsiteX6" fmla="*/ 18962 w 365730"/>
                  <a:gd name="connsiteY6" fmla="*/ 202125 h 862244"/>
                  <a:gd name="connsiteX7" fmla="*/ 33476 w 365730"/>
                  <a:gd name="connsiteY7" fmla="*/ 13440 h 862244"/>
                  <a:gd name="connsiteX8" fmla="*/ 62504 w 365730"/>
                  <a:gd name="connsiteY8" fmla="*/ 27954 h 862244"/>
                  <a:gd name="connsiteX9" fmla="*/ 77019 w 365730"/>
                  <a:gd name="connsiteY9" fmla="*/ 86011 h 862244"/>
                  <a:gd name="connsiteX0" fmla="*/ 77019 w 380320"/>
                  <a:gd name="connsiteY0" fmla="*/ 86011 h 856299"/>
                  <a:gd name="connsiteX1" fmla="*/ 120562 w 380320"/>
                  <a:gd name="connsiteY1" fmla="*/ 477897 h 856299"/>
                  <a:gd name="connsiteX2" fmla="*/ 325996 w 380320"/>
                  <a:gd name="connsiteY2" fmla="*/ 728521 h 856299"/>
                  <a:gd name="connsiteX3" fmla="*/ 364674 w 380320"/>
                  <a:gd name="connsiteY3" fmla="*/ 856245 h 856299"/>
                  <a:gd name="connsiteX4" fmla="*/ 104088 w 380320"/>
                  <a:gd name="connsiteY4" fmla="*/ 715081 h 856299"/>
                  <a:gd name="connsiteX5" fmla="*/ 4447 w 380320"/>
                  <a:gd name="connsiteY5" fmla="*/ 550468 h 856299"/>
                  <a:gd name="connsiteX6" fmla="*/ 18962 w 380320"/>
                  <a:gd name="connsiteY6" fmla="*/ 202125 h 856299"/>
                  <a:gd name="connsiteX7" fmla="*/ 33476 w 380320"/>
                  <a:gd name="connsiteY7" fmla="*/ 13440 h 856299"/>
                  <a:gd name="connsiteX8" fmla="*/ 62504 w 380320"/>
                  <a:gd name="connsiteY8" fmla="*/ 27954 h 856299"/>
                  <a:gd name="connsiteX9" fmla="*/ 77019 w 380320"/>
                  <a:gd name="connsiteY9" fmla="*/ 86011 h 856299"/>
                  <a:gd name="connsiteX0" fmla="*/ 77019 w 380463"/>
                  <a:gd name="connsiteY0" fmla="*/ 86011 h 856288"/>
                  <a:gd name="connsiteX1" fmla="*/ 115971 w 380463"/>
                  <a:gd name="connsiteY1" fmla="*/ 579722 h 856288"/>
                  <a:gd name="connsiteX2" fmla="*/ 325996 w 380463"/>
                  <a:gd name="connsiteY2" fmla="*/ 728521 h 856288"/>
                  <a:gd name="connsiteX3" fmla="*/ 364674 w 380463"/>
                  <a:gd name="connsiteY3" fmla="*/ 856245 h 856288"/>
                  <a:gd name="connsiteX4" fmla="*/ 104088 w 380463"/>
                  <a:gd name="connsiteY4" fmla="*/ 715081 h 856288"/>
                  <a:gd name="connsiteX5" fmla="*/ 4447 w 380463"/>
                  <a:gd name="connsiteY5" fmla="*/ 550468 h 856288"/>
                  <a:gd name="connsiteX6" fmla="*/ 18962 w 380463"/>
                  <a:gd name="connsiteY6" fmla="*/ 202125 h 856288"/>
                  <a:gd name="connsiteX7" fmla="*/ 33476 w 380463"/>
                  <a:gd name="connsiteY7" fmla="*/ 13440 h 856288"/>
                  <a:gd name="connsiteX8" fmla="*/ 62504 w 380463"/>
                  <a:gd name="connsiteY8" fmla="*/ 27954 h 856288"/>
                  <a:gd name="connsiteX9" fmla="*/ 77019 w 380463"/>
                  <a:gd name="connsiteY9" fmla="*/ 86011 h 8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463" h="856288">
                    <a:moveTo>
                      <a:pt x="77019" y="86011"/>
                    </a:moveTo>
                    <a:cubicBezTo>
                      <a:pt x="85930" y="177972"/>
                      <a:pt x="74475" y="472637"/>
                      <a:pt x="115971" y="579722"/>
                    </a:cubicBezTo>
                    <a:cubicBezTo>
                      <a:pt x="157467" y="686807"/>
                      <a:pt x="284546" y="682434"/>
                      <a:pt x="325996" y="728521"/>
                    </a:cubicBezTo>
                    <a:cubicBezTo>
                      <a:pt x="367446" y="774608"/>
                      <a:pt x="401659" y="858485"/>
                      <a:pt x="364674" y="856245"/>
                    </a:cubicBezTo>
                    <a:cubicBezTo>
                      <a:pt x="327689" y="854005"/>
                      <a:pt x="164126" y="766044"/>
                      <a:pt x="104088" y="715081"/>
                    </a:cubicBezTo>
                    <a:cubicBezTo>
                      <a:pt x="44050" y="664118"/>
                      <a:pt x="18635" y="635961"/>
                      <a:pt x="4447" y="550468"/>
                    </a:cubicBezTo>
                    <a:cubicBezTo>
                      <a:pt x="-9741" y="464975"/>
                      <a:pt x="14124" y="291630"/>
                      <a:pt x="18962" y="202125"/>
                    </a:cubicBezTo>
                    <a:cubicBezTo>
                      <a:pt x="23800" y="112620"/>
                      <a:pt x="26219" y="42469"/>
                      <a:pt x="33476" y="13440"/>
                    </a:cubicBezTo>
                    <a:cubicBezTo>
                      <a:pt x="40733" y="-15589"/>
                      <a:pt x="55247" y="8602"/>
                      <a:pt x="62504" y="27954"/>
                    </a:cubicBezTo>
                    <a:cubicBezTo>
                      <a:pt x="69761" y="47306"/>
                      <a:pt x="68108" y="-5950"/>
                      <a:pt x="77019" y="86011"/>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fi-FI" kern="0">
                  <a:solidFill>
                    <a:prstClr val="white"/>
                  </a:solidFill>
                </a:endParaRPr>
              </a:p>
            </p:txBody>
          </p:sp>
          <p:grpSp>
            <p:nvGrpSpPr>
              <p:cNvPr id="12" name="Ryhmä 11"/>
              <p:cNvGrpSpPr/>
              <p:nvPr/>
            </p:nvGrpSpPr>
            <p:grpSpPr>
              <a:xfrm rot="7438188">
                <a:off x="7805254" y="1225194"/>
                <a:ext cx="150368" cy="176113"/>
                <a:chOff x="7485881" y="1000111"/>
                <a:chExt cx="259766" cy="261151"/>
              </a:xfrm>
            </p:grpSpPr>
            <p:sp>
              <p:nvSpPr>
                <p:cNvPr id="20" name="Ellipsi 19"/>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21" name="Ellipsi 20"/>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grpSp>
            <p:nvGrpSpPr>
              <p:cNvPr id="13" name="Ryhmä 12"/>
              <p:cNvGrpSpPr/>
              <p:nvPr/>
            </p:nvGrpSpPr>
            <p:grpSpPr>
              <a:xfrm rot="7438188">
                <a:off x="8018182" y="1205042"/>
                <a:ext cx="150368" cy="176113"/>
                <a:chOff x="7485881" y="1000111"/>
                <a:chExt cx="259766" cy="261151"/>
              </a:xfrm>
            </p:grpSpPr>
            <p:sp>
              <p:nvSpPr>
                <p:cNvPr id="18" name="Ellipsi 17"/>
                <p:cNvSpPr/>
                <p:nvPr/>
              </p:nvSpPr>
              <p:spPr bwMode="auto">
                <a:xfrm rot="9547311">
                  <a:off x="7485881" y="1000111"/>
                  <a:ext cx="259766" cy="255310"/>
                </a:xfrm>
                <a:prstGeom prst="ellipse">
                  <a:avLst/>
                </a:prstGeom>
                <a:solidFill>
                  <a:sysClr val="window" lastClr="FFFFFF"/>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9" name="Ellipsi 18"/>
                <p:cNvSpPr/>
                <p:nvPr/>
              </p:nvSpPr>
              <p:spPr bwMode="auto">
                <a:xfrm rot="9547311">
                  <a:off x="7513004" y="1119423"/>
                  <a:ext cx="144314" cy="141839"/>
                </a:xfrm>
                <a:prstGeom prst="ellipse">
                  <a:avLst/>
                </a:prstGeom>
                <a:solidFill>
                  <a:sysClr val="windowText" lastClr="000000"/>
                </a:soli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14" name="Puolivapaa piirto 13"/>
              <p:cNvSpPr/>
              <p:nvPr/>
            </p:nvSpPr>
            <p:spPr bwMode="auto">
              <a:xfrm rot="278111" flipH="1">
                <a:off x="7444080" y="2036835"/>
                <a:ext cx="209156" cy="1317219"/>
              </a:xfrm>
              <a:custGeom>
                <a:avLst/>
                <a:gdLst>
                  <a:gd name="connsiteX0" fmla="*/ 84667 w 217714"/>
                  <a:gd name="connsiteY0" fmla="*/ 101600 h 703942"/>
                  <a:gd name="connsiteX1" fmla="*/ 128210 w 217714"/>
                  <a:gd name="connsiteY1" fmla="*/ 493486 h 703942"/>
                  <a:gd name="connsiteX2" fmla="*/ 200781 w 217714"/>
                  <a:gd name="connsiteY2" fmla="*/ 522514 h 703942"/>
                  <a:gd name="connsiteX3" fmla="*/ 200781 w 217714"/>
                  <a:gd name="connsiteY3" fmla="*/ 682171 h 703942"/>
                  <a:gd name="connsiteX4" fmla="*/ 99181 w 217714"/>
                  <a:gd name="connsiteY4" fmla="*/ 653143 h 703942"/>
                  <a:gd name="connsiteX5" fmla="*/ 12095 w 217714"/>
                  <a:gd name="connsiteY5" fmla="*/ 566057 h 703942"/>
                  <a:gd name="connsiteX6" fmla="*/ 26610 w 217714"/>
                  <a:gd name="connsiteY6" fmla="*/ 217714 h 703942"/>
                  <a:gd name="connsiteX7" fmla="*/ 41124 w 217714"/>
                  <a:gd name="connsiteY7" fmla="*/ 29029 h 703942"/>
                  <a:gd name="connsiteX8" fmla="*/ 70152 w 217714"/>
                  <a:gd name="connsiteY8" fmla="*/ 43543 h 703942"/>
                  <a:gd name="connsiteX9" fmla="*/ 84667 w 217714"/>
                  <a:gd name="connsiteY9" fmla="*/ 101600 h 703942"/>
                  <a:gd name="connsiteX0" fmla="*/ 75923 w 207913"/>
                  <a:gd name="connsiteY0" fmla="*/ 86011 h 678335"/>
                  <a:gd name="connsiteX1" fmla="*/ 119466 w 207913"/>
                  <a:gd name="connsiteY1" fmla="*/ 477897 h 678335"/>
                  <a:gd name="connsiteX2" fmla="*/ 192037 w 207913"/>
                  <a:gd name="connsiteY2" fmla="*/ 506925 h 678335"/>
                  <a:gd name="connsiteX3" fmla="*/ 192037 w 207913"/>
                  <a:gd name="connsiteY3" fmla="*/ 666582 h 678335"/>
                  <a:gd name="connsiteX4" fmla="*/ 19984 w 207913"/>
                  <a:gd name="connsiteY4" fmla="*/ 653432 h 678335"/>
                  <a:gd name="connsiteX5" fmla="*/ 3351 w 207913"/>
                  <a:gd name="connsiteY5" fmla="*/ 550468 h 678335"/>
                  <a:gd name="connsiteX6" fmla="*/ 17866 w 207913"/>
                  <a:gd name="connsiteY6" fmla="*/ 202125 h 678335"/>
                  <a:gd name="connsiteX7" fmla="*/ 32380 w 207913"/>
                  <a:gd name="connsiteY7" fmla="*/ 13440 h 678335"/>
                  <a:gd name="connsiteX8" fmla="*/ 61408 w 207913"/>
                  <a:gd name="connsiteY8" fmla="*/ 27954 h 678335"/>
                  <a:gd name="connsiteX9" fmla="*/ 75923 w 207913"/>
                  <a:gd name="connsiteY9" fmla="*/ 86011 h 678335"/>
                  <a:gd name="connsiteX0" fmla="*/ 75923 w 199838"/>
                  <a:gd name="connsiteY0" fmla="*/ 86011 h 673763"/>
                  <a:gd name="connsiteX1" fmla="*/ 119466 w 199838"/>
                  <a:gd name="connsiteY1" fmla="*/ 477897 h 673763"/>
                  <a:gd name="connsiteX2" fmla="*/ 165340 w 199838"/>
                  <a:gd name="connsiteY2" fmla="*/ 568713 h 673763"/>
                  <a:gd name="connsiteX3" fmla="*/ 192037 w 199838"/>
                  <a:gd name="connsiteY3" fmla="*/ 666582 h 673763"/>
                  <a:gd name="connsiteX4" fmla="*/ 19984 w 199838"/>
                  <a:gd name="connsiteY4" fmla="*/ 653432 h 673763"/>
                  <a:gd name="connsiteX5" fmla="*/ 3351 w 199838"/>
                  <a:gd name="connsiteY5" fmla="*/ 550468 h 673763"/>
                  <a:gd name="connsiteX6" fmla="*/ 17866 w 199838"/>
                  <a:gd name="connsiteY6" fmla="*/ 202125 h 673763"/>
                  <a:gd name="connsiteX7" fmla="*/ 32380 w 199838"/>
                  <a:gd name="connsiteY7" fmla="*/ 13440 h 673763"/>
                  <a:gd name="connsiteX8" fmla="*/ 61408 w 199838"/>
                  <a:gd name="connsiteY8" fmla="*/ 27954 h 673763"/>
                  <a:gd name="connsiteX9" fmla="*/ 75923 w 199838"/>
                  <a:gd name="connsiteY9" fmla="*/ 86011 h 673763"/>
                  <a:gd name="connsiteX0" fmla="*/ 73212 w 163810"/>
                  <a:gd name="connsiteY0" fmla="*/ 86011 h 671982"/>
                  <a:gd name="connsiteX1" fmla="*/ 116755 w 163810"/>
                  <a:gd name="connsiteY1" fmla="*/ 477897 h 671982"/>
                  <a:gd name="connsiteX2" fmla="*/ 162629 w 163810"/>
                  <a:gd name="connsiteY2" fmla="*/ 568713 h 671982"/>
                  <a:gd name="connsiteX3" fmla="*/ 138330 w 163810"/>
                  <a:gd name="connsiteY3" fmla="*/ 664181 h 671982"/>
                  <a:gd name="connsiteX4" fmla="*/ 17273 w 163810"/>
                  <a:gd name="connsiteY4" fmla="*/ 653432 h 671982"/>
                  <a:gd name="connsiteX5" fmla="*/ 640 w 163810"/>
                  <a:gd name="connsiteY5" fmla="*/ 550468 h 671982"/>
                  <a:gd name="connsiteX6" fmla="*/ 15155 w 163810"/>
                  <a:gd name="connsiteY6" fmla="*/ 202125 h 671982"/>
                  <a:gd name="connsiteX7" fmla="*/ 29669 w 163810"/>
                  <a:gd name="connsiteY7" fmla="*/ 13440 h 671982"/>
                  <a:gd name="connsiteX8" fmla="*/ 58697 w 163810"/>
                  <a:gd name="connsiteY8" fmla="*/ 27954 h 671982"/>
                  <a:gd name="connsiteX9" fmla="*/ 73212 w 163810"/>
                  <a:gd name="connsiteY9" fmla="*/ 86011 h 67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10" h="671982">
                    <a:moveTo>
                      <a:pt x="73212" y="86011"/>
                    </a:moveTo>
                    <a:cubicBezTo>
                      <a:pt x="82888" y="161002"/>
                      <a:pt x="101852" y="397447"/>
                      <a:pt x="116755" y="477897"/>
                    </a:cubicBezTo>
                    <a:cubicBezTo>
                      <a:pt x="131658" y="558347"/>
                      <a:pt x="159033" y="537666"/>
                      <a:pt x="162629" y="568713"/>
                    </a:cubicBezTo>
                    <a:cubicBezTo>
                      <a:pt x="166225" y="599760"/>
                      <a:pt x="162556" y="650061"/>
                      <a:pt x="138330" y="664181"/>
                    </a:cubicBezTo>
                    <a:cubicBezTo>
                      <a:pt x="114104" y="678301"/>
                      <a:pt x="40221" y="672384"/>
                      <a:pt x="17273" y="653432"/>
                    </a:cubicBezTo>
                    <a:cubicBezTo>
                      <a:pt x="-5675" y="634480"/>
                      <a:pt x="993" y="625686"/>
                      <a:pt x="640" y="550468"/>
                    </a:cubicBezTo>
                    <a:cubicBezTo>
                      <a:pt x="287" y="475250"/>
                      <a:pt x="10317" y="291630"/>
                      <a:pt x="15155" y="202125"/>
                    </a:cubicBezTo>
                    <a:cubicBezTo>
                      <a:pt x="19993" y="112620"/>
                      <a:pt x="22412" y="42469"/>
                      <a:pt x="29669" y="13440"/>
                    </a:cubicBezTo>
                    <a:cubicBezTo>
                      <a:pt x="36926" y="-15589"/>
                      <a:pt x="51440" y="8602"/>
                      <a:pt x="58697" y="27954"/>
                    </a:cubicBezTo>
                    <a:cubicBezTo>
                      <a:pt x="65954" y="47306"/>
                      <a:pt x="63536" y="11020"/>
                      <a:pt x="73212" y="86011"/>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sp>
            <p:nvSpPr>
              <p:cNvPr id="15" name="Puolivapaa piirto 14"/>
              <p:cNvSpPr/>
              <p:nvPr/>
            </p:nvSpPr>
            <p:spPr bwMode="auto">
              <a:xfrm rot="20372044" flipH="1">
                <a:off x="7622251" y="2069069"/>
                <a:ext cx="521091" cy="1016048"/>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6" name="Puolivapaa piirto 15"/>
              <p:cNvSpPr/>
              <p:nvPr/>
            </p:nvSpPr>
            <p:spPr bwMode="auto">
              <a:xfrm>
                <a:off x="7960903" y="2048241"/>
                <a:ext cx="310317" cy="883662"/>
              </a:xfrm>
              <a:custGeom>
                <a:avLst/>
                <a:gdLst>
                  <a:gd name="connsiteX0" fmla="*/ 18653 w 229790"/>
                  <a:gd name="connsiteY0" fmla="*/ 1587 h 751681"/>
                  <a:gd name="connsiteX1" fmla="*/ 9128 w 229790"/>
                  <a:gd name="connsiteY1" fmla="*/ 113506 h 751681"/>
                  <a:gd name="connsiteX2" fmla="*/ 73422 w 229790"/>
                  <a:gd name="connsiteY2" fmla="*/ 399256 h 751681"/>
                  <a:gd name="connsiteX3" fmla="*/ 92472 w 229790"/>
                  <a:gd name="connsiteY3" fmla="*/ 668337 h 751681"/>
                  <a:gd name="connsiteX4" fmla="*/ 128191 w 229790"/>
                  <a:gd name="connsiteY4" fmla="*/ 694531 h 751681"/>
                  <a:gd name="connsiteX5" fmla="*/ 187722 w 229790"/>
                  <a:gd name="connsiteY5" fmla="*/ 706437 h 751681"/>
                  <a:gd name="connsiteX6" fmla="*/ 221059 w 229790"/>
                  <a:gd name="connsiteY6" fmla="*/ 711200 h 751681"/>
                  <a:gd name="connsiteX7" fmla="*/ 135334 w 229790"/>
                  <a:gd name="connsiteY7" fmla="*/ 463550 h 751681"/>
                  <a:gd name="connsiteX8" fmla="*/ 32941 w 229790"/>
                  <a:gd name="connsiteY8" fmla="*/ 123031 h 751681"/>
                  <a:gd name="connsiteX9" fmla="*/ 18653 w 229790"/>
                  <a:gd name="connsiteY9" fmla="*/ 1587 h 751681"/>
                  <a:gd name="connsiteX0" fmla="*/ 12465 w 215579"/>
                  <a:gd name="connsiteY0" fmla="*/ 39 h 728352"/>
                  <a:gd name="connsiteX1" fmla="*/ 2940 w 215579"/>
                  <a:gd name="connsiteY1" fmla="*/ 111958 h 728352"/>
                  <a:gd name="connsiteX2" fmla="*/ 67234 w 215579"/>
                  <a:gd name="connsiteY2" fmla="*/ 397708 h 728352"/>
                  <a:gd name="connsiteX3" fmla="*/ 86284 w 215579"/>
                  <a:gd name="connsiteY3" fmla="*/ 666789 h 728352"/>
                  <a:gd name="connsiteX4" fmla="*/ 122003 w 215579"/>
                  <a:gd name="connsiteY4" fmla="*/ 692983 h 728352"/>
                  <a:gd name="connsiteX5" fmla="*/ 181534 w 215579"/>
                  <a:gd name="connsiteY5" fmla="*/ 704889 h 728352"/>
                  <a:gd name="connsiteX6" fmla="*/ 214871 w 215579"/>
                  <a:gd name="connsiteY6" fmla="*/ 709652 h 728352"/>
                  <a:gd name="connsiteX7" fmla="*/ 151339 w 215579"/>
                  <a:gd name="connsiteY7" fmla="*/ 444411 h 728352"/>
                  <a:gd name="connsiteX8" fmla="*/ 26753 w 215579"/>
                  <a:gd name="connsiteY8" fmla="*/ 121483 h 728352"/>
                  <a:gd name="connsiteX9" fmla="*/ 12465 w 215579"/>
                  <a:gd name="connsiteY9" fmla="*/ 39 h 728352"/>
                  <a:gd name="connsiteX0" fmla="*/ 12953 w 216067"/>
                  <a:gd name="connsiteY0" fmla="*/ 72 h 728385"/>
                  <a:gd name="connsiteX1" fmla="*/ 3428 w 216067"/>
                  <a:gd name="connsiteY1" fmla="*/ 111991 h 728385"/>
                  <a:gd name="connsiteX2" fmla="*/ 67722 w 216067"/>
                  <a:gd name="connsiteY2" fmla="*/ 397741 h 728385"/>
                  <a:gd name="connsiteX3" fmla="*/ 86772 w 216067"/>
                  <a:gd name="connsiteY3" fmla="*/ 666822 h 728385"/>
                  <a:gd name="connsiteX4" fmla="*/ 122491 w 216067"/>
                  <a:gd name="connsiteY4" fmla="*/ 693016 h 728385"/>
                  <a:gd name="connsiteX5" fmla="*/ 182022 w 216067"/>
                  <a:gd name="connsiteY5" fmla="*/ 704922 h 728385"/>
                  <a:gd name="connsiteX6" fmla="*/ 215359 w 216067"/>
                  <a:gd name="connsiteY6" fmla="*/ 709685 h 728385"/>
                  <a:gd name="connsiteX7" fmla="*/ 151827 w 216067"/>
                  <a:gd name="connsiteY7" fmla="*/ 444444 h 728385"/>
                  <a:gd name="connsiteX8" fmla="*/ 48370 w 216067"/>
                  <a:gd name="connsiteY8" fmla="*/ 101606 h 728385"/>
                  <a:gd name="connsiteX9" fmla="*/ 12953 w 216067"/>
                  <a:gd name="connsiteY9" fmla="*/ 72 h 728385"/>
                  <a:gd name="connsiteX0" fmla="*/ 12953 w 216067"/>
                  <a:gd name="connsiteY0" fmla="*/ 7954 h 736267"/>
                  <a:gd name="connsiteX1" fmla="*/ 3428 w 216067"/>
                  <a:gd name="connsiteY1" fmla="*/ 119873 h 736267"/>
                  <a:gd name="connsiteX2" fmla="*/ 67722 w 216067"/>
                  <a:gd name="connsiteY2" fmla="*/ 405623 h 736267"/>
                  <a:gd name="connsiteX3" fmla="*/ 86772 w 216067"/>
                  <a:gd name="connsiteY3" fmla="*/ 674704 h 736267"/>
                  <a:gd name="connsiteX4" fmla="*/ 122491 w 216067"/>
                  <a:gd name="connsiteY4" fmla="*/ 700898 h 736267"/>
                  <a:gd name="connsiteX5" fmla="*/ 182022 w 216067"/>
                  <a:gd name="connsiteY5" fmla="*/ 712804 h 736267"/>
                  <a:gd name="connsiteX6" fmla="*/ 215359 w 216067"/>
                  <a:gd name="connsiteY6" fmla="*/ 717567 h 736267"/>
                  <a:gd name="connsiteX7" fmla="*/ 151827 w 216067"/>
                  <a:gd name="connsiteY7" fmla="*/ 452326 h 736267"/>
                  <a:gd name="connsiteX8" fmla="*/ 48370 w 216067"/>
                  <a:gd name="connsiteY8" fmla="*/ 109488 h 736267"/>
                  <a:gd name="connsiteX9" fmla="*/ 12953 w 216067"/>
                  <a:gd name="connsiteY9" fmla="*/ 7954 h 7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67" h="736267">
                    <a:moveTo>
                      <a:pt x="12953" y="7954"/>
                    </a:moveTo>
                    <a:cubicBezTo>
                      <a:pt x="5463" y="9685"/>
                      <a:pt x="-5700" y="53595"/>
                      <a:pt x="3428" y="119873"/>
                    </a:cubicBezTo>
                    <a:cubicBezTo>
                      <a:pt x="12556" y="186151"/>
                      <a:pt x="53831" y="313151"/>
                      <a:pt x="67722" y="405623"/>
                    </a:cubicBezTo>
                    <a:cubicBezTo>
                      <a:pt x="81613" y="498095"/>
                      <a:pt x="77644" y="625492"/>
                      <a:pt x="86772" y="674704"/>
                    </a:cubicBezTo>
                    <a:cubicBezTo>
                      <a:pt x="95900" y="723916"/>
                      <a:pt x="106616" y="694548"/>
                      <a:pt x="122491" y="700898"/>
                    </a:cubicBezTo>
                    <a:cubicBezTo>
                      <a:pt x="138366" y="707248"/>
                      <a:pt x="166544" y="710026"/>
                      <a:pt x="182022" y="712804"/>
                    </a:cubicBezTo>
                    <a:cubicBezTo>
                      <a:pt x="197500" y="715582"/>
                      <a:pt x="220392" y="760980"/>
                      <a:pt x="215359" y="717567"/>
                    </a:cubicBezTo>
                    <a:cubicBezTo>
                      <a:pt x="210327" y="674154"/>
                      <a:pt x="183180" y="550354"/>
                      <a:pt x="151827" y="452326"/>
                    </a:cubicBezTo>
                    <a:cubicBezTo>
                      <a:pt x="120474" y="354298"/>
                      <a:pt x="63030" y="258526"/>
                      <a:pt x="48370" y="109488"/>
                    </a:cubicBezTo>
                    <a:cubicBezTo>
                      <a:pt x="33710" y="-39550"/>
                      <a:pt x="20443" y="6223"/>
                      <a:pt x="12953" y="7954"/>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dirty="0">
                  <a:solidFill>
                    <a:prstClr val="white"/>
                  </a:solidFill>
                </a:endParaRPr>
              </a:p>
            </p:txBody>
          </p:sp>
          <p:sp>
            <p:nvSpPr>
              <p:cNvPr id="17" name="Puolivapaa piirto 16"/>
              <p:cNvSpPr/>
              <p:nvPr/>
            </p:nvSpPr>
            <p:spPr bwMode="auto">
              <a:xfrm flipH="1">
                <a:off x="7203794" y="3681446"/>
                <a:ext cx="674283" cy="630268"/>
              </a:xfrm>
              <a:custGeom>
                <a:avLst/>
                <a:gdLst>
                  <a:gd name="connsiteX0" fmla="*/ 162076 w 807961"/>
                  <a:gd name="connsiteY0" fmla="*/ 459619 h 861181"/>
                  <a:gd name="connsiteX1" fmla="*/ 60476 w 807961"/>
                  <a:gd name="connsiteY1" fmla="*/ 807962 h 861181"/>
                  <a:gd name="connsiteX2" fmla="*/ 524933 w 807961"/>
                  <a:gd name="connsiteY2" fmla="*/ 778934 h 861181"/>
                  <a:gd name="connsiteX3" fmla="*/ 786190 w 807961"/>
                  <a:gd name="connsiteY3" fmla="*/ 662819 h 861181"/>
                  <a:gd name="connsiteX4" fmla="*/ 655561 w 807961"/>
                  <a:gd name="connsiteY4" fmla="*/ 546705 h 861181"/>
                  <a:gd name="connsiteX5" fmla="*/ 423333 w 807961"/>
                  <a:gd name="connsiteY5" fmla="*/ 677334 h 861181"/>
                  <a:gd name="connsiteX6" fmla="*/ 205618 w 807961"/>
                  <a:gd name="connsiteY6" fmla="*/ 677334 h 861181"/>
                  <a:gd name="connsiteX7" fmla="*/ 321733 w 807961"/>
                  <a:gd name="connsiteY7" fmla="*/ 96762 h 861181"/>
                  <a:gd name="connsiteX8" fmla="*/ 162076 w 807961"/>
                  <a:gd name="connsiteY8" fmla="*/ 96762 h 861181"/>
                  <a:gd name="connsiteX9" fmla="*/ 162076 w 807961"/>
                  <a:gd name="connsiteY9" fmla="*/ 459619 h 861181"/>
                  <a:gd name="connsiteX0" fmla="*/ 58867 w 757597"/>
                  <a:gd name="connsiteY0" fmla="*/ 422587 h 792704"/>
                  <a:gd name="connsiteX1" fmla="*/ 28616 w 757597"/>
                  <a:gd name="connsiteY1" fmla="*/ 770930 h 792704"/>
                  <a:gd name="connsiteX2" fmla="*/ 493073 w 757597"/>
                  <a:gd name="connsiteY2" fmla="*/ 741902 h 792704"/>
                  <a:gd name="connsiteX3" fmla="*/ 754330 w 757597"/>
                  <a:gd name="connsiteY3" fmla="*/ 625787 h 792704"/>
                  <a:gd name="connsiteX4" fmla="*/ 623701 w 757597"/>
                  <a:gd name="connsiteY4" fmla="*/ 509673 h 792704"/>
                  <a:gd name="connsiteX5" fmla="*/ 391473 w 757597"/>
                  <a:gd name="connsiteY5" fmla="*/ 640302 h 792704"/>
                  <a:gd name="connsiteX6" fmla="*/ 173758 w 757597"/>
                  <a:gd name="connsiteY6" fmla="*/ 640302 h 792704"/>
                  <a:gd name="connsiteX7" fmla="*/ 289873 w 757597"/>
                  <a:gd name="connsiteY7" fmla="*/ 59730 h 792704"/>
                  <a:gd name="connsiteX8" fmla="*/ 130216 w 757597"/>
                  <a:gd name="connsiteY8" fmla="*/ 59730 h 792704"/>
                  <a:gd name="connsiteX9" fmla="*/ 58867 w 757597"/>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73758 w 757550"/>
                  <a:gd name="connsiteY6" fmla="*/ 640302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550"/>
                  <a:gd name="connsiteY0" fmla="*/ 422587 h 792704"/>
                  <a:gd name="connsiteX1" fmla="*/ 28616 w 757550"/>
                  <a:gd name="connsiteY1" fmla="*/ 770930 h 792704"/>
                  <a:gd name="connsiteX2" fmla="*/ 493073 w 757550"/>
                  <a:gd name="connsiteY2" fmla="*/ 741902 h 792704"/>
                  <a:gd name="connsiteX3" fmla="*/ 754330 w 757550"/>
                  <a:gd name="connsiteY3" fmla="*/ 625787 h 792704"/>
                  <a:gd name="connsiteX4" fmla="*/ 623701 w 757550"/>
                  <a:gd name="connsiteY4" fmla="*/ 509673 h 792704"/>
                  <a:gd name="connsiteX5" fmla="*/ 401665 w 757550"/>
                  <a:gd name="connsiteY5" fmla="*/ 630657 h 792704"/>
                  <a:gd name="connsiteX6" fmla="*/ 183950 w 757550"/>
                  <a:gd name="connsiteY6" fmla="*/ 621014 h 792704"/>
                  <a:gd name="connsiteX7" fmla="*/ 289873 w 757550"/>
                  <a:gd name="connsiteY7" fmla="*/ 59730 h 792704"/>
                  <a:gd name="connsiteX8" fmla="*/ 130216 w 757550"/>
                  <a:gd name="connsiteY8" fmla="*/ 59730 h 792704"/>
                  <a:gd name="connsiteX9" fmla="*/ 58867 w 757550"/>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09673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57646"/>
                  <a:gd name="connsiteY0" fmla="*/ 422587 h 792704"/>
                  <a:gd name="connsiteX1" fmla="*/ 28616 w 757646"/>
                  <a:gd name="connsiteY1" fmla="*/ 770930 h 792704"/>
                  <a:gd name="connsiteX2" fmla="*/ 493073 w 757646"/>
                  <a:gd name="connsiteY2" fmla="*/ 741902 h 792704"/>
                  <a:gd name="connsiteX3" fmla="*/ 754330 w 757646"/>
                  <a:gd name="connsiteY3" fmla="*/ 625787 h 792704"/>
                  <a:gd name="connsiteX4" fmla="*/ 623701 w 757646"/>
                  <a:gd name="connsiteY4" fmla="*/ 538605 h 792704"/>
                  <a:gd name="connsiteX5" fmla="*/ 381280 w 757646"/>
                  <a:gd name="connsiteY5" fmla="*/ 611369 h 792704"/>
                  <a:gd name="connsiteX6" fmla="*/ 183950 w 757646"/>
                  <a:gd name="connsiteY6" fmla="*/ 621014 h 792704"/>
                  <a:gd name="connsiteX7" fmla="*/ 289873 w 757646"/>
                  <a:gd name="connsiteY7" fmla="*/ 59730 h 792704"/>
                  <a:gd name="connsiteX8" fmla="*/ 130216 w 757646"/>
                  <a:gd name="connsiteY8" fmla="*/ 59730 h 792704"/>
                  <a:gd name="connsiteX9" fmla="*/ 58867 w 757646"/>
                  <a:gd name="connsiteY9" fmla="*/ 422587 h 792704"/>
                  <a:gd name="connsiteX0" fmla="*/ 58867 w 718357"/>
                  <a:gd name="connsiteY0" fmla="*/ 422587 h 791288"/>
                  <a:gd name="connsiteX1" fmla="*/ 28616 w 718357"/>
                  <a:gd name="connsiteY1" fmla="*/ 770930 h 791288"/>
                  <a:gd name="connsiteX2" fmla="*/ 493073 w 718357"/>
                  <a:gd name="connsiteY2" fmla="*/ 741902 h 791288"/>
                  <a:gd name="connsiteX3" fmla="*/ 713560 w 718357"/>
                  <a:gd name="connsiteY3" fmla="*/ 674008 h 791288"/>
                  <a:gd name="connsiteX4" fmla="*/ 623701 w 718357"/>
                  <a:gd name="connsiteY4" fmla="*/ 538605 h 791288"/>
                  <a:gd name="connsiteX5" fmla="*/ 381280 w 718357"/>
                  <a:gd name="connsiteY5" fmla="*/ 611369 h 791288"/>
                  <a:gd name="connsiteX6" fmla="*/ 183950 w 718357"/>
                  <a:gd name="connsiteY6" fmla="*/ 621014 h 791288"/>
                  <a:gd name="connsiteX7" fmla="*/ 289873 w 718357"/>
                  <a:gd name="connsiteY7" fmla="*/ 59730 h 791288"/>
                  <a:gd name="connsiteX8" fmla="*/ 130216 w 718357"/>
                  <a:gd name="connsiteY8" fmla="*/ 59730 h 791288"/>
                  <a:gd name="connsiteX9" fmla="*/ 58867 w 718357"/>
                  <a:gd name="connsiteY9" fmla="*/ 422587 h 791288"/>
                  <a:gd name="connsiteX0" fmla="*/ 58867 w 718357"/>
                  <a:gd name="connsiteY0" fmla="*/ 422587 h 809608"/>
                  <a:gd name="connsiteX1" fmla="*/ 28616 w 718357"/>
                  <a:gd name="connsiteY1" fmla="*/ 770930 h 809608"/>
                  <a:gd name="connsiteX2" fmla="*/ 493073 w 718357"/>
                  <a:gd name="connsiteY2" fmla="*/ 790122 h 809608"/>
                  <a:gd name="connsiteX3" fmla="*/ 713560 w 718357"/>
                  <a:gd name="connsiteY3" fmla="*/ 674008 h 809608"/>
                  <a:gd name="connsiteX4" fmla="*/ 623701 w 718357"/>
                  <a:gd name="connsiteY4" fmla="*/ 538605 h 809608"/>
                  <a:gd name="connsiteX5" fmla="*/ 381280 w 718357"/>
                  <a:gd name="connsiteY5" fmla="*/ 611369 h 809608"/>
                  <a:gd name="connsiteX6" fmla="*/ 183950 w 718357"/>
                  <a:gd name="connsiteY6" fmla="*/ 621014 h 809608"/>
                  <a:gd name="connsiteX7" fmla="*/ 289873 w 718357"/>
                  <a:gd name="connsiteY7" fmla="*/ 59730 h 809608"/>
                  <a:gd name="connsiteX8" fmla="*/ 130216 w 718357"/>
                  <a:gd name="connsiteY8" fmla="*/ 59730 h 809608"/>
                  <a:gd name="connsiteX9" fmla="*/ 58867 w 718357"/>
                  <a:gd name="connsiteY9" fmla="*/ 422587 h 809608"/>
                  <a:gd name="connsiteX0" fmla="*/ 58867 w 664807"/>
                  <a:gd name="connsiteY0" fmla="*/ 422587 h 806819"/>
                  <a:gd name="connsiteX1" fmla="*/ 28616 w 664807"/>
                  <a:gd name="connsiteY1" fmla="*/ 770930 h 806819"/>
                  <a:gd name="connsiteX2" fmla="*/ 493073 w 664807"/>
                  <a:gd name="connsiteY2" fmla="*/ 790122 h 806819"/>
                  <a:gd name="connsiteX3" fmla="*/ 652405 w 664807"/>
                  <a:gd name="connsiteY3" fmla="*/ 722228 h 806819"/>
                  <a:gd name="connsiteX4" fmla="*/ 623701 w 664807"/>
                  <a:gd name="connsiteY4" fmla="*/ 538605 h 806819"/>
                  <a:gd name="connsiteX5" fmla="*/ 381280 w 664807"/>
                  <a:gd name="connsiteY5" fmla="*/ 611369 h 806819"/>
                  <a:gd name="connsiteX6" fmla="*/ 183950 w 664807"/>
                  <a:gd name="connsiteY6" fmla="*/ 621014 h 806819"/>
                  <a:gd name="connsiteX7" fmla="*/ 289873 w 664807"/>
                  <a:gd name="connsiteY7" fmla="*/ 59730 h 806819"/>
                  <a:gd name="connsiteX8" fmla="*/ 130216 w 664807"/>
                  <a:gd name="connsiteY8" fmla="*/ 59730 h 806819"/>
                  <a:gd name="connsiteX9" fmla="*/ 58867 w 664807"/>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1136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8867 w 656998"/>
                  <a:gd name="connsiteY0" fmla="*/ 422587 h 806819"/>
                  <a:gd name="connsiteX1" fmla="*/ 28616 w 656998"/>
                  <a:gd name="connsiteY1" fmla="*/ 770930 h 806819"/>
                  <a:gd name="connsiteX2" fmla="*/ 493073 w 656998"/>
                  <a:gd name="connsiteY2" fmla="*/ 790122 h 806819"/>
                  <a:gd name="connsiteX3" fmla="*/ 652405 w 656998"/>
                  <a:gd name="connsiteY3" fmla="*/ 722228 h 806819"/>
                  <a:gd name="connsiteX4" fmla="*/ 593123 w 656998"/>
                  <a:gd name="connsiteY4" fmla="*/ 625401 h 806819"/>
                  <a:gd name="connsiteX5" fmla="*/ 381280 w 656998"/>
                  <a:gd name="connsiteY5" fmla="*/ 659589 h 806819"/>
                  <a:gd name="connsiteX6" fmla="*/ 183950 w 656998"/>
                  <a:gd name="connsiteY6" fmla="*/ 621014 h 806819"/>
                  <a:gd name="connsiteX7" fmla="*/ 289873 w 656998"/>
                  <a:gd name="connsiteY7" fmla="*/ 59730 h 806819"/>
                  <a:gd name="connsiteX8" fmla="*/ 130216 w 656998"/>
                  <a:gd name="connsiteY8" fmla="*/ 59730 h 806819"/>
                  <a:gd name="connsiteX9" fmla="*/ 58867 w 656998"/>
                  <a:gd name="connsiteY9" fmla="*/ 422587 h 806819"/>
                  <a:gd name="connsiteX0" fmla="*/ 57281 w 655412"/>
                  <a:gd name="connsiteY0" fmla="*/ 384307 h 768539"/>
                  <a:gd name="connsiteX1" fmla="*/ 27030 w 655412"/>
                  <a:gd name="connsiteY1" fmla="*/ 732650 h 768539"/>
                  <a:gd name="connsiteX2" fmla="*/ 491487 w 655412"/>
                  <a:gd name="connsiteY2" fmla="*/ 751842 h 768539"/>
                  <a:gd name="connsiteX3" fmla="*/ 650819 w 655412"/>
                  <a:gd name="connsiteY3" fmla="*/ 683948 h 768539"/>
                  <a:gd name="connsiteX4" fmla="*/ 591537 w 655412"/>
                  <a:gd name="connsiteY4" fmla="*/ 587121 h 768539"/>
                  <a:gd name="connsiteX5" fmla="*/ 379694 w 655412"/>
                  <a:gd name="connsiteY5" fmla="*/ 621309 h 768539"/>
                  <a:gd name="connsiteX6" fmla="*/ 182364 w 655412"/>
                  <a:gd name="connsiteY6" fmla="*/ 582734 h 768539"/>
                  <a:gd name="connsiteX7" fmla="*/ 288287 w 655412"/>
                  <a:gd name="connsiteY7" fmla="*/ 21450 h 768539"/>
                  <a:gd name="connsiteX8" fmla="*/ 72683 w 655412"/>
                  <a:gd name="connsiteY8" fmla="*/ 243665 h 768539"/>
                  <a:gd name="connsiteX9" fmla="*/ 57281 w 655412"/>
                  <a:gd name="connsiteY9" fmla="*/ 384307 h 768539"/>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57281 w 655412"/>
                  <a:gd name="connsiteY0" fmla="*/ 164910 h 549142"/>
                  <a:gd name="connsiteX1" fmla="*/ 27030 w 655412"/>
                  <a:gd name="connsiteY1" fmla="*/ 513253 h 549142"/>
                  <a:gd name="connsiteX2" fmla="*/ 491487 w 655412"/>
                  <a:gd name="connsiteY2" fmla="*/ 532445 h 549142"/>
                  <a:gd name="connsiteX3" fmla="*/ 650819 w 655412"/>
                  <a:gd name="connsiteY3" fmla="*/ 464551 h 549142"/>
                  <a:gd name="connsiteX4" fmla="*/ 591537 w 655412"/>
                  <a:gd name="connsiteY4" fmla="*/ 367724 h 549142"/>
                  <a:gd name="connsiteX5" fmla="*/ 379694 w 655412"/>
                  <a:gd name="connsiteY5" fmla="*/ 401912 h 549142"/>
                  <a:gd name="connsiteX6" fmla="*/ 182364 w 655412"/>
                  <a:gd name="connsiteY6" fmla="*/ 363337 h 549142"/>
                  <a:gd name="connsiteX7" fmla="*/ 299477 w 655412"/>
                  <a:gd name="connsiteY7" fmla="*/ 61303 h 549142"/>
                  <a:gd name="connsiteX8" fmla="*/ 72683 w 655412"/>
                  <a:gd name="connsiteY8" fmla="*/ 24268 h 549142"/>
                  <a:gd name="connsiteX9" fmla="*/ 57281 w 655412"/>
                  <a:gd name="connsiteY9" fmla="*/ 164910 h 549142"/>
                  <a:gd name="connsiteX0" fmla="*/ 41351 w 661861"/>
                  <a:gd name="connsiteY0" fmla="*/ 294336 h 549054"/>
                  <a:gd name="connsiteX1" fmla="*/ 33479 w 661861"/>
                  <a:gd name="connsiteY1" fmla="*/ 520990 h 549054"/>
                  <a:gd name="connsiteX2" fmla="*/ 497936 w 661861"/>
                  <a:gd name="connsiteY2" fmla="*/ 540182 h 549054"/>
                  <a:gd name="connsiteX3" fmla="*/ 657268 w 661861"/>
                  <a:gd name="connsiteY3" fmla="*/ 472288 h 549054"/>
                  <a:gd name="connsiteX4" fmla="*/ 597986 w 661861"/>
                  <a:gd name="connsiteY4" fmla="*/ 375461 h 549054"/>
                  <a:gd name="connsiteX5" fmla="*/ 386143 w 661861"/>
                  <a:gd name="connsiteY5" fmla="*/ 409649 h 549054"/>
                  <a:gd name="connsiteX6" fmla="*/ 188813 w 661861"/>
                  <a:gd name="connsiteY6" fmla="*/ 371074 h 549054"/>
                  <a:gd name="connsiteX7" fmla="*/ 305926 w 661861"/>
                  <a:gd name="connsiteY7" fmla="*/ 69040 h 549054"/>
                  <a:gd name="connsiteX8" fmla="*/ 79132 w 661861"/>
                  <a:gd name="connsiteY8" fmla="*/ 32005 h 549054"/>
                  <a:gd name="connsiteX9" fmla="*/ 41351 w 661861"/>
                  <a:gd name="connsiteY9" fmla="*/ 294336 h 549054"/>
                  <a:gd name="connsiteX0" fmla="*/ 45183 w 660098"/>
                  <a:gd name="connsiteY0" fmla="*/ 232364 h 548887"/>
                  <a:gd name="connsiteX1" fmla="*/ 31716 w 660098"/>
                  <a:gd name="connsiteY1" fmla="*/ 517217 h 548887"/>
                  <a:gd name="connsiteX2" fmla="*/ 496173 w 660098"/>
                  <a:gd name="connsiteY2" fmla="*/ 536409 h 548887"/>
                  <a:gd name="connsiteX3" fmla="*/ 655505 w 660098"/>
                  <a:gd name="connsiteY3" fmla="*/ 468515 h 548887"/>
                  <a:gd name="connsiteX4" fmla="*/ 596223 w 660098"/>
                  <a:gd name="connsiteY4" fmla="*/ 371688 h 548887"/>
                  <a:gd name="connsiteX5" fmla="*/ 384380 w 660098"/>
                  <a:gd name="connsiteY5" fmla="*/ 405876 h 548887"/>
                  <a:gd name="connsiteX6" fmla="*/ 187050 w 660098"/>
                  <a:gd name="connsiteY6" fmla="*/ 367301 h 548887"/>
                  <a:gd name="connsiteX7" fmla="*/ 304163 w 660098"/>
                  <a:gd name="connsiteY7" fmla="*/ 65267 h 548887"/>
                  <a:gd name="connsiteX8" fmla="*/ 77369 w 660098"/>
                  <a:gd name="connsiteY8" fmla="*/ 28232 h 548887"/>
                  <a:gd name="connsiteX9" fmla="*/ 45183 w 660098"/>
                  <a:gd name="connsiteY9" fmla="*/ 232364 h 548887"/>
                  <a:gd name="connsiteX0" fmla="*/ 46538 w 661453"/>
                  <a:gd name="connsiteY0" fmla="*/ 227241 h 543763"/>
                  <a:gd name="connsiteX1" fmla="*/ 33071 w 661453"/>
                  <a:gd name="connsiteY1" fmla="*/ 512094 h 543763"/>
                  <a:gd name="connsiteX2" fmla="*/ 497528 w 661453"/>
                  <a:gd name="connsiteY2" fmla="*/ 531286 h 543763"/>
                  <a:gd name="connsiteX3" fmla="*/ 656860 w 661453"/>
                  <a:gd name="connsiteY3" fmla="*/ 463392 h 543763"/>
                  <a:gd name="connsiteX4" fmla="*/ 597578 w 661453"/>
                  <a:gd name="connsiteY4" fmla="*/ 366565 h 543763"/>
                  <a:gd name="connsiteX5" fmla="*/ 385735 w 661453"/>
                  <a:gd name="connsiteY5" fmla="*/ 400753 h 543763"/>
                  <a:gd name="connsiteX6" fmla="*/ 188405 w 661453"/>
                  <a:gd name="connsiteY6" fmla="*/ 362178 h 543763"/>
                  <a:gd name="connsiteX7" fmla="*/ 305518 w 661453"/>
                  <a:gd name="connsiteY7" fmla="*/ 60144 h 543763"/>
                  <a:gd name="connsiteX8" fmla="*/ 117886 w 661453"/>
                  <a:gd name="connsiteY8" fmla="*/ 33691 h 543763"/>
                  <a:gd name="connsiteX9" fmla="*/ 46538 w 661453"/>
                  <a:gd name="connsiteY9" fmla="*/ 227241 h 543763"/>
                  <a:gd name="connsiteX0" fmla="*/ 46538 w 660658"/>
                  <a:gd name="connsiteY0" fmla="*/ 227241 h 543763"/>
                  <a:gd name="connsiteX1" fmla="*/ 33071 w 660658"/>
                  <a:gd name="connsiteY1" fmla="*/ 512094 h 543763"/>
                  <a:gd name="connsiteX2" fmla="*/ 497528 w 660658"/>
                  <a:gd name="connsiteY2" fmla="*/ 531286 h 543763"/>
                  <a:gd name="connsiteX3" fmla="*/ 656860 w 660658"/>
                  <a:gd name="connsiteY3" fmla="*/ 463392 h 543763"/>
                  <a:gd name="connsiteX4" fmla="*/ 591983 w 660658"/>
                  <a:gd name="connsiteY4" fmla="*/ 387728 h 543763"/>
                  <a:gd name="connsiteX5" fmla="*/ 385735 w 660658"/>
                  <a:gd name="connsiteY5" fmla="*/ 400753 h 543763"/>
                  <a:gd name="connsiteX6" fmla="*/ 188405 w 660658"/>
                  <a:gd name="connsiteY6" fmla="*/ 362178 h 543763"/>
                  <a:gd name="connsiteX7" fmla="*/ 305518 w 660658"/>
                  <a:gd name="connsiteY7" fmla="*/ 60144 h 543763"/>
                  <a:gd name="connsiteX8" fmla="*/ 117886 w 660658"/>
                  <a:gd name="connsiteY8" fmla="*/ 33691 h 543763"/>
                  <a:gd name="connsiteX9" fmla="*/ 46538 w 660658"/>
                  <a:gd name="connsiteY9" fmla="*/ 227241 h 543763"/>
                  <a:gd name="connsiteX0" fmla="*/ 46538 w 635544"/>
                  <a:gd name="connsiteY0" fmla="*/ 227241 h 542510"/>
                  <a:gd name="connsiteX1" fmla="*/ 33071 w 635544"/>
                  <a:gd name="connsiteY1" fmla="*/ 512094 h 542510"/>
                  <a:gd name="connsiteX2" fmla="*/ 497528 w 635544"/>
                  <a:gd name="connsiteY2" fmla="*/ 531286 h 542510"/>
                  <a:gd name="connsiteX3" fmla="*/ 628886 w 635544"/>
                  <a:gd name="connsiteY3" fmla="*/ 484555 h 542510"/>
                  <a:gd name="connsiteX4" fmla="*/ 591983 w 635544"/>
                  <a:gd name="connsiteY4" fmla="*/ 387728 h 542510"/>
                  <a:gd name="connsiteX5" fmla="*/ 385735 w 635544"/>
                  <a:gd name="connsiteY5" fmla="*/ 400753 h 542510"/>
                  <a:gd name="connsiteX6" fmla="*/ 188405 w 635544"/>
                  <a:gd name="connsiteY6" fmla="*/ 362178 h 542510"/>
                  <a:gd name="connsiteX7" fmla="*/ 305518 w 635544"/>
                  <a:gd name="connsiteY7" fmla="*/ 60144 h 542510"/>
                  <a:gd name="connsiteX8" fmla="*/ 117886 w 635544"/>
                  <a:gd name="connsiteY8" fmla="*/ 33691 h 542510"/>
                  <a:gd name="connsiteX9" fmla="*/ 46538 w 635544"/>
                  <a:gd name="connsiteY9" fmla="*/ 227241 h 542510"/>
                  <a:gd name="connsiteX0" fmla="*/ 45562 w 634568"/>
                  <a:gd name="connsiteY0" fmla="*/ 213707 h 528976"/>
                  <a:gd name="connsiteX1" fmla="*/ 32095 w 634568"/>
                  <a:gd name="connsiteY1" fmla="*/ 498560 h 528976"/>
                  <a:gd name="connsiteX2" fmla="*/ 496552 w 634568"/>
                  <a:gd name="connsiteY2" fmla="*/ 517752 h 528976"/>
                  <a:gd name="connsiteX3" fmla="*/ 627910 w 634568"/>
                  <a:gd name="connsiteY3" fmla="*/ 471021 h 528976"/>
                  <a:gd name="connsiteX4" fmla="*/ 591007 w 634568"/>
                  <a:gd name="connsiteY4" fmla="*/ 374194 h 528976"/>
                  <a:gd name="connsiteX5" fmla="*/ 384759 w 634568"/>
                  <a:gd name="connsiteY5" fmla="*/ 387219 h 528976"/>
                  <a:gd name="connsiteX6" fmla="*/ 187429 w 634568"/>
                  <a:gd name="connsiteY6" fmla="*/ 348644 h 528976"/>
                  <a:gd name="connsiteX7" fmla="*/ 304542 w 634568"/>
                  <a:gd name="connsiteY7" fmla="*/ 46610 h 528976"/>
                  <a:gd name="connsiteX8" fmla="*/ 88936 w 634568"/>
                  <a:gd name="connsiteY8" fmla="*/ 57193 h 528976"/>
                  <a:gd name="connsiteX9" fmla="*/ 45562 w 634568"/>
                  <a:gd name="connsiteY9" fmla="*/ 213707 h 528976"/>
                  <a:gd name="connsiteX0" fmla="*/ 28455 w 617461"/>
                  <a:gd name="connsiteY0" fmla="*/ 213707 h 532320"/>
                  <a:gd name="connsiteX1" fmla="*/ 37367 w 617461"/>
                  <a:gd name="connsiteY1" fmla="*/ 503851 h 532320"/>
                  <a:gd name="connsiteX2" fmla="*/ 479445 w 617461"/>
                  <a:gd name="connsiteY2" fmla="*/ 517752 h 532320"/>
                  <a:gd name="connsiteX3" fmla="*/ 610803 w 617461"/>
                  <a:gd name="connsiteY3" fmla="*/ 471021 h 532320"/>
                  <a:gd name="connsiteX4" fmla="*/ 573900 w 617461"/>
                  <a:gd name="connsiteY4" fmla="*/ 374194 h 532320"/>
                  <a:gd name="connsiteX5" fmla="*/ 367652 w 617461"/>
                  <a:gd name="connsiteY5" fmla="*/ 387219 h 532320"/>
                  <a:gd name="connsiteX6" fmla="*/ 170322 w 617461"/>
                  <a:gd name="connsiteY6" fmla="*/ 348644 h 532320"/>
                  <a:gd name="connsiteX7" fmla="*/ 287435 w 617461"/>
                  <a:gd name="connsiteY7" fmla="*/ 46610 h 532320"/>
                  <a:gd name="connsiteX8" fmla="*/ 71829 w 617461"/>
                  <a:gd name="connsiteY8" fmla="*/ 57193 h 532320"/>
                  <a:gd name="connsiteX9" fmla="*/ 28455 w 617461"/>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32320"/>
                  <a:gd name="connsiteX1" fmla="*/ 44359 w 624453"/>
                  <a:gd name="connsiteY1" fmla="*/ 503851 h 532320"/>
                  <a:gd name="connsiteX2" fmla="*/ 486437 w 624453"/>
                  <a:gd name="connsiteY2" fmla="*/ 517752 h 532320"/>
                  <a:gd name="connsiteX3" fmla="*/ 617795 w 624453"/>
                  <a:gd name="connsiteY3" fmla="*/ 471021 h 532320"/>
                  <a:gd name="connsiteX4" fmla="*/ 580892 w 624453"/>
                  <a:gd name="connsiteY4" fmla="*/ 374194 h 532320"/>
                  <a:gd name="connsiteX5" fmla="*/ 374644 w 624453"/>
                  <a:gd name="connsiteY5" fmla="*/ 387219 h 532320"/>
                  <a:gd name="connsiteX6" fmla="*/ 177314 w 624453"/>
                  <a:gd name="connsiteY6" fmla="*/ 348644 h 532320"/>
                  <a:gd name="connsiteX7" fmla="*/ 294427 w 624453"/>
                  <a:gd name="connsiteY7" fmla="*/ 46610 h 532320"/>
                  <a:gd name="connsiteX8" fmla="*/ 15880 w 624453"/>
                  <a:gd name="connsiteY8" fmla="*/ 57193 h 532320"/>
                  <a:gd name="connsiteX9" fmla="*/ 35447 w 624453"/>
                  <a:gd name="connsiteY9" fmla="*/ 213707 h 532320"/>
                  <a:gd name="connsiteX0" fmla="*/ 35447 w 624453"/>
                  <a:gd name="connsiteY0" fmla="*/ 213707 h 545949"/>
                  <a:gd name="connsiteX1" fmla="*/ 44359 w 624453"/>
                  <a:gd name="connsiteY1" fmla="*/ 503851 h 545949"/>
                  <a:gd name="connsiteX2" fmla="*/ 486437 w 624453"/>
                  <a:gd name="connsiteY2" fmla="*/ 517752 h 545949"/>
                  <a:gd name="connsiteX3" fmla="*/ 617795 w 624453"/>
                  <a:gd name="connsiteY3" fmla="*/ 471021 h 545949"/>
                  <a:gd name="connsiteX4" fmla="*/ 580892 w 624453"/>
                  <a:gd name="connsiteY4" fmla="*/ 374194 h 545949"/>
                  <a:gd name="connsiteX5" fmla="*/ 374644 w 624453"/>
                  <a:gd name="connsiteY5" fmla="*/ 387219 h 545949"/>
                  <a:gd name="connsiteX6" fmla="*/ 177314 w 624453"/>
                  <a:gd name="connsiteY6" fmla="*/ 348644 h 545949"/>
                  <a:gd name="connsiteX7" fmla="*/ 294427 w 624453"/>
                  <a:gd name="connsiteY7" fmla="*/ 46610 h 545949"/>
                  <a:gd name="connsiteX8" fmla="*/ 15880 w 624453"/>
                  <a:gd name="connsiteY8" fmla="*/ 57193 h 545949"/>
                  <a:gd name="connsiteX9" fmla="*/ 35447 w 624453"/>
                  <a:gd name="connsiteY9" fmla="*/ 213707 h 545949"/>
                  <a:gd name="connsiteX0" fmla="*/ 35230 w 624236"/>
                  <a:gd name="connsiteY0" fmla="*/ 213707 h 530401"/>
                  <a:gd name="connsiteX1" fmla="*/ 35750 w 624236"/>
                  <a:gd name="connsiteY1" fmla="*/ 480042 h 530401"/>
                  <a:gd name="connsiteX2" fmla="*/ 486220 w 624236"/>
                  <a:gd name="connsiteY2" fmla="*/ 517752 h 530401"/>
                  <a:gd name="connsiteX3" fmla="*/ 617578 w 624236"/>
                  <a:gd name="connsiteY3" fmla="*/ 471021 h 530401"/>
                  <a:gd name="connsiteX4" fmla="*/ 580675 w 624236"/>
                  <a:gd name="connsiteY4" fmla="*/ 374194 h 530401"/>
                  <a:gd name="connsiteX5" fmla="*/ 374427 w 624236"/>
                  <a:gd name="connsiteY5" fmla="*/ 387219 h 530401"/>
                  <a:gd name="connsiteX6" fmla="*/ 177097 w 624236"/>
                  <a:gd name="connsiteY6" fmla="*/ 348644 h 530401"/>
                  <a:gd name="connsiteX7" fmla="*/ 294210 w 624236"/>
                  <a:gd name="connsiteY7" fmla="*/ 46610 h 530401"/>
                  <a:gd name="connsiteX8" fmla="*/ 15663 w 624236"/>
                  <a:gd name="connsiteY8" fmla="*/ 57193 h 530401"/>
                  <a:gd name="connsiteX9" fmla="*/ 35230 w 624236"/>
                  <a:gd name="connsiteY9" fmla="*/ 213707 h 530401"/>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17421 h 534115"/>
                  <a:gd name="connsiteX1" fmla="*/ 19305 w 607791"/>
                  <a:gd name="connsiteY1" fmla="*/ 483756 h 534115"/>
                  <a:gd name="connsiteX2" fmla="*/ 469775 w 607791"/>
                  <a:gd name="connsiteY2" fmla="*/ 521466 h 534115"/>
                  <a:gd name="connsiteX3" fmla="*/ 601133 w 607791"/>
                  <a:gd name="connsiteY3" fmla="*/ 474735 h 534115"/>
                  <a:gd name="connsiteX4" fmla="*/ 564230 w 607791"/>
                  <a:gd name="connsiteY4" fmla="*/ 377908 h 534115"/>
                  <a:gd name="connsiteX5" fmla="*/ 357982 w 607791"/>
                  <a:gd name="connsiteY5" fmla="*/ 390933 h 534115"/>
                  <a:gd name="connsiteX6" fmla="*/ 160652 w 607791"/>
                  <a:gd name="connsiteY6" fmla="*/ 352358 h 534115"/>
                  <a:gd name="connsiteX7" fmla="*/ 277765 w 607791"/>
                  <a:gd name="connsiteY7" fmla="*/ 50324 h 534115"/>
                  <a:gd name="connsiteX8" fmla="*/ 36982 w 607791"/>
                  <a:gd name="connsiteY8" fmla="*/ 49003 h 534115"/>
                  <a:gd name="connsiteX9" fmla="*/ 18785 w 607791"/>
                  <a:gd name="connsiteY9" fmla="*/ 217421 h 534115"/>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60652 w 607791"/>
                  <a:gd name="connsiteY6" fmla="*/ 344122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7791"/>
                  <a:gd name="connsiteY0" fmla="*/ 209185 h 525879"/>
                  <a:gd name="connsiteX1" fmla="*/ 19305 w 607791"/>
                  <a:gd name="connsiteY1" fmla="*/ 475520 h 525879"/>
                  <a:gd name="connsiteX2" fmla="*/ 469775 w 607791"/>
                  <a:gd name="connsiteY2" fmla="*/ 513230 h 525879"/>
                  <a:gd name="connsiteX3" fmla="*/ 601133 w 607791"/>
                  <a:gd name="connsiteY3" fmla="*/ 466499 h 525879"/>
                  <a:gd name="connsiteX4" fmla="*/ 564230 w 607791"/>
                  <a:gd name="connsiteY4" fmla="*/ 369672 h 525879"/>
                  <a:gd name="connsiteX5" fmla="*/ 357982 w 607791"/>
                  <a:gd name="connsiteY5" fmla="*/ 382697 h 525879"/>
                  <a:gd name="connsiteX6" fmla="*/ 156456 w 607791"/>
                  <a:gd name="connsiteY6" fmla="*/ 336186 h 525879"/>
                  <a:gd name="connsiteX7" fmla="*/ 248393 w 607791"/>
                  <a:gd name="connsiteY7" fmla="*/ 53992 h 525879"/>
                  <a:gd name="connsiteX8" fmla="*/ 36982 w 607791"/>
                  <a:gd name="connsiteY8" fmla="*/ 40767 h 525879"/>
                  <a:gd name="connsiteX9" fmla="*/ 18785 w 607791"/>
                  <a:gd name="connsiteY9" fmla="*/ 209185 h 525879"/>
                  <a:gd name="connsiteX0" fmla="*/ 18785 w 605115"/>
                  <a:gd name="connsiteY0" fmla="*/ 209185 h 525879"/>
                  <a:gd name="connsiteX1" fmla="*/ 19305 w 605115"/>
                  <a:gd name="connsiteY1" fmla="*/ 475520 h 525879"/>
                  <a:gd name="connsiteX2" fmla="*/ 469775 w 605115"/>
                  <a:gd name="connsiteY2" fmla="*/ 513230 h 525879"/>
                  <a:gd name="connsiteX3" fmla="*/ 601133 w 605115"/>
                  <a:gd name="connsiteY3" fmla="*/ 466499 h 525879"/>
                  <a:gd name="connsiteX4" fmla="*/ 551642 w 605115"/>
                  <a:gd name="connsiteY4" fmla="*/ 369672 h 525879"/>
                  <a:gd name="connsiteX5" fmla="*/ 357982 w 605115"/>
                  <a:gd name="connsiteY5" fmla="*/ 382697 h 525879"/>
                  <a:gd name="connsiteX6" fmla="*/ 156456 w 605115"/>
                  <a:gd name="connsiteY6" fmla="*/ 336186 h 525879"/>
                  <a:gd name="connsiteX7" fmla="*/ 248393 w 605115"/>
                  <a:gd name="connsiteY7" fmla="*/ 53992 h 525879"/>
                  <a:gd name="connsiteX8" fmla="*/ 36982 w 605115"/>
                  <a:gd name="connsiteY8" fmla="*/ 40767 h 525879"/>
                  <a:gd name="connsiteX9" fmla="*/ 18785 w 605115"/>
                  <a:gd name="connsiteY9" fmla="*/ 209185 h 525879"/>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18785 w 593953"/>
                  <a:gd name="connsiteY0" fmla="*/ 209185 h 525878"/>
                  <a:gd name="connsiteX1" fmla="*/ 19305 w 593953"/>
                  <a:gd name="connsiteY1" fmla="*/ 475520 h 525878"/>
                  <a:gd name="connsiteX2" fmla="*/ 469775 w 593953"/>
                  <a:gd name="connsiteY2" fmla="*/ 513230 h 525878"/>
                  <a:gd name="connsiteX3" fmla="*/ 588544 w 593953"/>
                  <a:gd name="connsiteY3" fmla="*/ 466499 h 525878"/>
                  <a:gd name="connsiteX4" fmla="*/ 551642 w 593953"/>
                  <a:gd name="connsiteY4" fmla="*/ 369672 h 525878"/>
                  <a:gd name="connsiteX5" fmla="*/ 357982 w 593953"/>
                  <a:gd name="connsiteY5" fmla="*/ 382697 h 525878"/>
                  <a:gd name="connsiteX6" fmla="*/ 156456 w 593953"/>
                  <a:gd name="connsiteY6" fmla="*/ 336186 h 525878"/>
                  <a:gd name="connsiteX7" fmla="*/ 248393 w 593953"/>
                  <a:gd name="connsiteY7" fmla="*/ 53992 h 525878"/>
                  <a:gd name="connsiteX8" fmla="*/ 36982 w 593953"/>
                  <a:gd name="connsiteY8" fmla="*/ 40767 h 525878"/>
                  <a:gd name="connsiteX9" fmla="*/ 18785 w 593953"/>
                  <a:gd name="connsiteY9" fmla="*/ 209185 h 525878"/>
                  <a:gd name="connsiteX0" fmla="*/ 9489 w 584657"/>
                  <a:gd name="connsiteY0" fmla="*/ 209185 h 525878"/>
                  <a:gd name="connsiteX1" fmla="*/ 10009 w 584657"/>
                  <a:gd name="connsiteY1" fmla="*/ 475520 h 525878"/>
                  <a:gd name="connsiteX2" fmla="*/ 460479 w 584657"/>
                  <a:gd name="connsiteY2" fmla="*/ 513230 h 525878"/>
                  <a:gd name="connsiteX3" fmla="*/ 579248 w 584657"/>
                  <a:gd name="connsiteY3" fmla="*/ 466499 h 525878"/>
                  <a:gd name="connsiteX4" fmla="*/ 542346 w 584657"/>
                  <a:gd name="connsiteY4" fmla="*/ 369672 h 525878"/>
                  <a:gd name="connsiteX5" fmla="*/ 348686 w 584657"/>
                  <a:gd name="connsiteY5" fmla="*/ 382697 h 525878"/>
                  <a:gd name="connsiteX6" fmla="*/ 147160 w 584657"/>
                  <a:gd name="connsiteY6" fmla="*/ 336186 h 525878"/>
                  <a:gd name="connsiteX7" fmla="*/ 239097 w 584657"/>
                  <a:gd name="connsiteY7" fmla="*/ 53992 h 525878"/>
                  <a:gd name="connsiteX8" fmla="*/ 27686 w 584657"/>
                  <a:gd name="connsiteY8" fmla="*/ 40767 h 525878"/>
                  <a:gd name="connsiteX9" fmla="*/ 9489 w 584657"/>
                  <a:gd name="connsiteY9" fmla="*/ 209185 h 525878"/>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5463 w 580631"/>
                  <a:gd name="connsiteY0" fmla="*/ 209185 h 525879"/>
                  <a:gd name="connsiteX1" fmla="*/ 26962 w 580631"/>
                  <a:gd name="connsiteY1" fmla="*/ 475520 h 525879"/>
                  <a:gd name="connsiteX2" fmla="*/ 456453 w 580631"/>
                  <a:gd name="connsiteY2" fmla="*/ 513230 h 525879"/>
                  <a:gd name="connsiteX3" fmla="*/ 575222 w 580631"/>
                  <a:gd name="connsiteY3" fmla="*/ 466499 h 525879"/>
                  <a:gd name="connsiteX4" fmla="*/ 538320 w 580631"/>
                  <a:gd name="connsiteY4" fmla="*/ 369672 h 525879"/>
                  <a:gd name="connsiteX5" fmla="*/ 344660 w 580631"/>
                  <a:gd name="connsiteY5" fmla="*/ 382697 h 525879"/>
                  <a:gd name="connsiteX6" fmla="*/ 143134 w 580631"/>
                  <a:gd name="connsiteY6" fmla="*/ 336186 h 525879"/>
                  <a:gd name="connsiteX7" fmla="*/ 235071 w 580631"/>
                  <a:gd name="connsiteY7" fmla="*/ 53992 h 525879"/>
                  <a:gd name="connsiteX8" fmla="*/ 23660 w 580631"/>
                  <a:gd name="connsiteY8" fmla="*/ 40767 h 525879"/>
                  <a:gd name="connsiteX9" fmla="*/ 5463 w 580631"/>
                  <a:gd name="connsiteY9" fmla="*/ 209185 h 525879"/>
                  <a:gd name="connsiteX0" fmla="*/ 11624 w 593771"/>
                  <a:gd name="connsiteY0" fmla="*/ 209185 h 525140"/>
                  <a:gd name="connsiteX1" fmla="*/ 33123 w 593771"/>
                  <a:gd name="connsiteY1" fmla="*/ 475520 h 525140"/>
                  <a:gd name="connsiteX2" fmla="*/ 366419 w 593771"/>
                  <a:gd name="connsiteY2" fmla="*/ 524602 h 525140"/>
                  <a:gd name="connsiteX3" fmla="*/ 581383 w 593771"/>
                  <a:gd name="connsiteY3" fmla="*/ 466499 h 525140"/>
                  <a:gd name="connsiteX4" fmla="*/ 544481 w 593771"/>
                  <a:gd name="connsiteY4" fmla="*/ 369672 h 525140"/>
                  <a:gd name="connsiteX5" fmla="*/ 350821 w 593771"/>
                  <a:gd name="connsiteY5" fmla="*/ 382697 h 525140"/>
                  <a:gd name="connsiteX6" fmla="*/ 149295 w 593771"/>
                  <a:gd name="connsiteY6" fmla="*/ 336186 h 525140"/>
                  <a:gd name="connsiteX7" fmla="*/ 241232 w 593771"/>
                  <a:gd name="connsiteY7" fmla="*/ 53992 h 525140"/>
                  <a:gd name="connsiteX8" fmla="*/ 29821 w 593771"/>
                  <a:gd name="connsiteY8" fmla="*/ 40767 h 525140"/>
                  <a:gd name="connsiteX9" fmla="*/ 11624 w 593771"/>
                  <a:gd name="connsiteY9" fmla="*/ 209185 h 52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71" h="525140">
                    <a:moveTo>
                      <a:pt x="11624" y="209185"/>
                    </a:moveTo>
                    <a:cubicBezTo>
                      <a:pt x="12174" y="281644"/>
                      <a:pt x="-26009" y="422951"/>
                      <a:pt x="33123" y="475520"/>
                    </a:cubicBezTo>
                    <a:cubicBezTo>
                      <a:pt x="92255" y="528089"/>
                      <a:pt x="275042" y="526106"/>
                      <a:pt x="366419" y="524602"/>
                    </a:cubicBezTo>
                    <a:cubicBezTo>
                      <a:pt x="457796" y="523099"/>
                      <a:pt x="551706" y="492321"/>
                      <a:pt x="581383" y="466499"/>
                    </a:cubicBezTo>
                    <a:cubicBezTo>
                      <a:pt x="611060" y="440677"/>
                      <a:pt x="582908" y="383639"/>
                      <a:pt x="544481" y="369672"/>
                    </a:cubicBezTo>
                    <a:cubicBezTo>
                      <a:pt x="506054" y="355705"/>
                      <a:pt x="433469" y="384311"/>
                      <a:pt x="350821" y="382697"/>
                    </a:cubicBezTo>
                    <a:cubicBezTo>
                      <a:pt x="268173" y="381083"/>
                      <a:pt x="167560" y="390970"/>
                      <a:pt x="149295" y="336186"/>
                    </a:cubicBezTo>
                    <a:cubicBezTo>
                      <a:pt x="131030" y="281402"/>
                      <a:pt x="135196" y="126946"/>
                      <a:pt x="241232" y="53992"/>
                    </a:cubicBezTo>
                    <a:cubicBezTo>
                      <a:pt x="233975" y="-42770"/>
                      <a:pt x="68089" y="14902"/>
                      <a:pt x="29821" y="40767"/>
                    </a:cubicBezTo>
                    <a:cubicBezTo>
                      <a:pt x="-8447" y="66633"/>
                      <a:pt x="11074" y="136726"/>
                      <a:pt x="11624" y="209185"/>
                    </a:cubicBezTo>
                    <a:close/>
                  </a:path>
                </a:pathLst>
              </a:custGeom>
              <a:gradFill rotWithShape="1">
                <a:gsLst>
                  <a:gs pos="61000">
                    <a:srgbClr val="D4701E"/>
                  </a:gs>
                  <a:gs pos="100000">
                    <a:srgbClr val="FF8211"/>
                  </a:gs>
                </a:gsLst>
                <a:lin ang="33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6" name="Puolivapaa piirto 5"/>
            <p:cNvSpPr/>
            <p:nvPr/>
          </p:nvSpPr>
          <p:spPr bwMode="auto">
            <a:xfrm flipH="1">
              <a:off x="10511719" y="4087634"/>
              <a:ext cx="596939" cy="246424"/>
            </a:xfrm>
            <a:custGeom>
              <a:avLst/>
              <a:gdLst>
                <a:gd name="connsiteX0" fmla="*/ 87085 w 614438"/>
                <a:gd name="connsiteY0" fmla="*/ 7257 h 278190"/>
                <a:gd name="connsiteX1" fmla="*/ 377371 w 614438"/>
                <a:gd name="connsiteY1" fmla="*/ 94343 h 278190"/>
                <a:gd name="connsiteX2" fmla="*/ 580571 w 614438"/>
                <a:gd name="connsiteY2" fmla="*/ 36286 h 278190"/>
                <a:gd name="connsiteX3" fmla="*/ 580571 w 614438"/>
                <a:gd name="connsiteY3" fmla="*/ 195943 h 278190"/>
                <a:gd name="connsiteX4" fmla="*/ 551542 w 614438"/>
                <a:gd name="connsiteY4" fmla="*/ 254000 h 278190"/>
                <a:gd name="connsiteX5" fmla="*/ 261256 w 614438"/>
                <a:gd name="connsiteY5" fmla="*/ 268514 h 278190"/>
                <a:gd name="connsiteX6" fmla="*/ 29028 w 614438"/>
                <a:gd name="connsiteY6" fmla="*/ 195943 h 278190"/>
                <a:gd name="connsiteX7" fmla="*/ 87085 w 614438"/>
                <a:gd name="connsiteY7" fmla="*/ 137886 h 278190"/>
                <a:gd name="connsiteX8" fmla="*/ 87085 w 614438"/>
                <a:gd name="connsiteY8" fmla="*/ 7257 h 2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38" h="278190">
                  <a:moveTo>
                    <a:pt x="87085" y="7257"/>
                  </a:moveTo>
                  <a:cubicBezTo>
                    <a:pt x="135466" y="0"/>
                    <a:pt x="295123" y="89505"/>
                    <a:pt x="377371" y="94343"/>
                  </a:cubicBezTo>
                  <a:cubicBezTo>
                    <a:pt x="459619" y="99181"/>
                    <a:pt x="546704" y="19353"/>
                    <a:pt x="580571" y="36286"/>
                  </a:cubicBezTo>
                  <a:cubicBezTo>
                    <a:pt x="614438" y="53219"/>
                    <a:pt x="585409" y="159657"/>
                    <a:pt x="580571" y="195943"/>
                  </a:cubicBezTo>
                  <a:cubicBezTo>
                    <a:pt x="575733" y="232229"/>
                    <a:pt x="604761" y="241905"/>
                    <a:pt x="551542" y="254000"/>
                  </a:cubicBezTo>
                  <a:cubicBezTo>
                    <a:pt x="498323" y="266095"/>
                    <a:pt x="348342" y="278190"/>
                    <a:pt x="261256" y="268514"/>
                  </a:cubicBezTo>
                  <a:cubicBezTo>
                    <a:pt x="174170" y="258838"/>
                    <a:pt x="58056" y="217714"/>
                    <a:pt x="29028" y="195943"/>
                  </a:cubicBezTo>
                  <a:cubicBezTo>
                    <a:pt x="0" y="174172"/>
                    <a:pt x="72571" y="169334"/>
                    <a:pt x="87085" y="137886"/>
                  </a:cubicBezTo>
                  <a:cubicBezTo>
                    <a:pt x="101599" y="106438"/>
                    <a:pt x="38704" y="14514"/>
                    <a:pt x="87085" y="725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p:spPr>
          <p:txBody>
            <a:bodyPr anchor="ctr"/>
            <a:lstStyle/>
            <a:p>
              <a:pPr algn="ctr" defTabSz="914400">
                <a:defRPr/>
              </a:pPr>
              <a:endParaRPr lang="fi-FI" kern="0">
                <a:solidFill>
                  <a:prstClr val="white"/>
                </a:solidFill>
              </a:endParaRPr>
            </a:p>
          </p:txBody>
        </p:sp>
      </p:grpSp>
      <p:sp>
        <p:nvSpPr>
          <p:cNvPr id="24" name="Kuvaseliteviiva 2 23"/>
          <p:cNvSpPr/>
          <p:nvPr/>
        </p:nvSpPr>
        <p:spPr>
          <a:xfrm flipH="1">
            <a:off x="9292000" y="1329086"/>
            <a:ext cx="2752725" cy="1105760"/>
          </a:xfrm>
          <a:prstGeom prst="borderCallout2">
            <a:avLst>
              <a:gd name="adj1" fmla="val 100351"/>
              <a:gd name="adj2" fmla="val 26812"/>
              <a:gd name="adj3" fmla="val 148026"/>
              <a:gd name="adj4" fmla="val 44623"/>
              <a:gd name="adj5" fmla="val 101560"/>
              <a:gd name="adj6" fmla="val 47504"/>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i-FI" altLang="fi-FI" dirty="0">
                <a:hlinkClick r:id="rId3"/>
              </a:rPr>
              <a:t>http://www.adhd-liitto.fi</a:t>
            </a:r>
            <a:r>
              <a:rPr lang="fi-FI" altLang="fi-FI" dirty="0" smtClean="0">
                <a:hlinkClick r:id="rId3"/>
              </a:rPr>
              <a:t>/</a:t>
            </a:r>
            <a:r>
              <a:rPr lang="fi-FI" altLang="fi-FI" dirty="0" smtClean="0"/>
              <a:t>  </a:t>
            </a:r>
            <a:endParaRPr lang="fi-FI" altLang="fi-FI" dirty="0"/>
          </a:p>
        </p:txBody>
      </p:sp>
      <p:sp>
        <p:nvSpPr>
          <p:cNvPr id="27" name="Päivämäärän paikkamerkki 26"/>
          <p:cNvSpPr>
            <a:spLocks noGrp="1"/>
          </p:cNvSpPr>
          <p:nvPr>
            <p:ph type="dt" sz="half" idx="10"/>
          </p:nvPr>
        </p:nvSpPr>
        <p:spPr/>
        <p:txBody>
          <a:bodyPr/>
          <a:lstStyle/>
          <a:p>
            <a:fld id="{D6C2B258-E721-4EBE-9B90-D2098379297C}" type="datetime1">
              <a:rPr lang="en-US" smtClean="0"/>
              <a:t>10/18/2016</a:t>
            </a:fld>
            <a:endParaRPr lang="en-US" dirty="0"/>
          </a:p>
        </p:txBody>
      </p:sp>
      <p:sp>
        <p:nvSpPr>
          <p:cNvPr id="28" name="Alatunnisteen paikkamerkki 27"/>
          <p:cNvSpPr>
            <a:spLocks noGrp="1"/>
          </p:cNvSpPr>
          <p:nvPr>
            <p:ph type="ftr" sz="quarter" idx="11"/>
          </p:nvPr>
        </p:nvSpPr>
        <p:spPr/>
        <p:txBody>
          <a:bodyPr/>
          <a:lstStyle/>
          <a:p>
            <a:r>
              <a:rPr lang="en-US" smtClean="0"/>
              <a:t>Virpi Jussila</a:t>
            </a:r>
            <a:endParaRPr lang="en-US" dirty="0"/>
          </a:p>
        </p:txBody>
      </p:sp>
    </p:spTree>
    <p:extLst>
      <p:ext uri="{BB962C8B-B14F-4D97-AF65-F5344CB8AC3E}">
        <p14:creationId xmlns:p14="http://schemas.microsoft.com/office/powerpoint/2010/main" val="11178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Pinta">
  <a:themeElements>
    <a:clrScheme name="BAO2016">
      <a:dk1>
        <a:sysClr val="windowText" lastClr="000000"/>
      </a:dk1>
      <a:lt1>
        <a:sysClr val="window" lastClr="FFFFFF"/>
      </a:lt1>
      <a:dk2>
        <a:srgbClr val="2C3C43"/>
      </a:dk2>
      <a:lt2>
        <a:srgbClr val="E0E1DD"/>
      </a:lt2>
      <a:accent1>
        <a:srgbClr val="58A618"/>
      </a:accent1>
      <a:accent2>
        <a:srgbClr val="468313"/>
      </a:accent2>
      <a:accent3>
        <a:srgbClr val="F97227"/>
      </a:accent3>
      <a:accent4>
        <a:srgbClr val="E05206"/>
      </a:accent4>
      <a:accent5>
        <a:srgbClr val="BB4605"/>
      </a:accent5>
      <a:accent6>
        <a:srgbClr val="999A8F"/>
      </a:accent6>
      <a:hlink>
        <a:srgbClr val="58A618"/>
      </a:hlink>
      <a:folHlink>
        <a:srgbClr val="7DE1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8a5a0a8-bd6b-4b91-b619-58059fe3b768" ContentTypeId="0x010100B680A83E0C81894E884DFF500E60383B0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5b44b58fddc46fba1b9a1217e810480 xmlns="7fff7b6c-e7ae-4bf6-a7be-318fad8aae25">
      <Terms xmlns="http://schemas.microsoft.com/office/infopath/2007/PartnerControls">
        <TermInfo xmlns="http://schemas.microsoft.com/office/infopath/2007/PartnerControls">
          <TermName xmlns="http://schemas.microsoft.com/office/infopath/2007/PartnerControls">Asiakirjapohja</TermName>
          <TermId xmlns="http://schemas.microsoft.com/office/infopath/2007/PartnerControls">0ecaa6aa-05c8-4157-82fa-477ed87da591</TermId>
        </TermInfo>
      </Terms>
    </j5b44b58fddc46fba1b9a1217e810480>
    <lcd6b1fbb7674ad08e7b6e2d730c4dd1 xmlns="7fff7b6c-e7ae-4bf6-a7be-318fad8aae25">
      <Terms xmlns="http://schemas.microsoft.com/office/infopath/2007/PartnerControls">
        <TermInfo xmlns="http://schemas.microsoft.com/office/infopath/2007/PartnerControls">
          <TermName xmlns="http://schemas.microsoft.com/office/infopath/2007/PartnerControls">Suomi</TermName>
          <TermId xmlns="http://schemas.microsoft.com/office/infopath/2007/PartnerControls">697ece68-fddf-41f4-93a6-d5867a9ada8e</TermId>
        </TermInfo>
      </Terms>
    </lcd6b1fbb7674ad08e7b6e2d730c4dd1>
    <l3d5594d884548b0bb588bde8a858882 xmlns="7fff7b6c-e7ae-4bf6-a7be-318fad8aae25">
      <Terms xmlns="http://schemas.microsoft.com/office/infopath/2007/PartnerControls">
        <TermInfo xmlns="http://schemas.microsoft.com/office/infopath/2007/PartnerControls">
          <TermName xmlns="http://schemas.microsoft.com/office/infopath/2007/PartnerControls">Koko Bovallius</TermName>
          <TermId xmlns="http://schemas.microsoft.com/office/infopath/2007/PartnerControls">554e0b66-9ee5-4df4-956f-1e348458c4cf</TermId>
        </TermInfo>
      </Terms>
    </l3d5594d884548b0bb588bde8a858882>
    <TaxCatchAll xmlns="7fff7b6c-e7ae-4bf6-a7be-318fad8aae25">
      <Value>169</Value>
      <Value>20</Value>
      <Value>329</Value>
      <Value>328</Value>
      <Value>327</Value>
      <Value>3</Value>
      <Value>1</Value>
      <Value>16</Value>
    </TaxCatchAll>
    <TaxKeywordTaxHTField xmlns="7fff7b6c-e7ae-4bf6-a7be-318fad8aae25">
      <Terms xmlns="http://schemas.microsoft.com/office/infopath/2007/PartnerControls">
        <TermInfo xmlns="http://schemas.microsoft.com/office/infopath/2007/PartnerControls">
          <TermName xmlns="http://schemas.microsoft.com/office/infopath/2007/PartnerControls">Power Point</TermName>
          <TermId xmlns="http://schemas.microsoft.com/office/infopath/2007/PartnerControls">679c1a0a-ad03-4f5a-9bc0-6f175d6b852d</TermId>
        </TermInfo>
        <TermInfo xmlns="http://schemas.microsoft.com/office/infopath/2007/PartnerControls">
          <TermName xmlns="http://schemas.microsoft.com/office/infopath/2007/PartnerControls">Malli</TermName>
          <TermId xmlns="http://schemas.microsoft.com/office/infopath/2007/PartnerControls">ecb39d50-8d53-489e-a971-272fc928bb83</TermId>
        </TermInfo>
        <TermInfo xmlns="http://schemas.microsoft.com/office/infopath/2007/PartnerControls">
          <TermName xmlns="http://schemas.microsoft.com/office/infopath/2007/PartnerControls">Esitys</TermName>
          <TermId xmlns="http://schemas.microsoft.com/office/infopath/2007/PartnerControls">0ba80995-732d-49c6-b292-affa2683cc0e</TermId>
        </TermInfo>
      </Terms>
    </TaxKeywordTaxHTField>
    <o3ecdb0958234a69b54f5dfcc075c4e2 xmlns="7fff7b6c-e7ae-4bf6-a7be-318fad8aae25">
      <Terms xmlns="http://schemas.microsoft.com/office/infopath/2007/PartnerControls">
        <TermInfo xmlns="http://schemas.microsoft.com/office/infopath/2007/PartnerControls">
          <TermName xmlns="http://schemas.microsoft.com/office/infopath/2007/PartnerControls">Valmis</TermName>
          <TermId xmlns="http://schemas.microsoft.com/office/infopath/2007/PartnerControls">9b158097-6d6f-4b0d-b910-ab82e9b384c4</TermId>
        </TermInfo>
      </Terms>
    </o3ecdb0958234a69b54f5dfcc075c4e2>
    <ke57f2257fdd41e0bcb3c3e1730440a0 xmlns="7fff7b6c-e7ae-4bf6-a7be-318fad8aae25">
      <Terms xmlns="http://schemas.microsoft.com/office/infopath/2007/PartnerControls">
        <TermInfo xmlns="http://schemas.microsoft.com/office/infopath/2007/PartnerControls">
          <TermName xmlns="http://schemas.microsoft.com/office/infopath/2007/PartnerControls">Viestintä</TermName>
          <TermId xmlns="http://schemas.microsoft.com/office/infopath/2007/PartnerControls">a58e0563-3df3-4a7b-aca6-f5a7fe20fb7d</TermId>
        </TermInfo>
      </Terms>
    </ke57f2257fdd41e0bcb3c3e1730440a0>
  </documentManagement>
</p:properties>
</file>

<file path=customXml/item4.xml><?xml version="1.0" encoding="utf-8"?>
<ct:contentTypeSchema xmlns:ct="http://schemas.microsoft.com/office/2006/metadata/contentType" xmlns:ma="http://schemas.microsoft.com/office/2006/metadata/properties/metaAttributes" ct:_="" ma:_="" ma:contentTypeName="Bovallius Asiakirja PowerPoint" ma:contentTypeID="0x010100B680A83E0C81894E884DFF500E60383B0200B95F52BFA7DD414591995FB29AB567A8" ma:contentTypeVersion="16" ma:contentTypeDescription="" ma:contentTypeScope="" ma:versionID="9735eb6f5aa6b02f41d4f78f376e8bce">
  <xsd:schema xmlns:xsd="http://www.w3.org/2001/XMLSchema" xmlns:xs="http://www.w3.org/2001/XMLSchema" xmlns:p="http://schemas.microsoft.com/office/2006/metadata/properties" xmlns:ns2="7fff7b6c-e7ae-4bf6-a7be-318fad8aae25" targetNamespace="http://schemas.microsoft.com/office/2006/metadata/properties" ma:root="true" ma:fieldsID="fdebf391fbed23616f7ef14f705cde1f" ns2:_="">
    <xsd:import namespace="7fff7b6c-e7ae-4bf6-a7be-318fad8aae25"/>
    <xsd:element name="properties">
      <xsd:complexType>
        <xsd:sequence>
          <xsd:element name="documentManagement">
            <xsd:complexType>
              <xsd:all>
                <xsd:element ref="ns2:j5b44b58fddc46fba1b9a1217e810480" minOccurs="0"/>
                <xsd:element ref="ns2:TaxCatchAll" minOccurs="0"/>
                <xsd:element ref="ns2:TaxCatchAllLabel" minOccurs="0"/>
                <xsd:element ref="ns2:ke57f2257fdd41e0bcb3c3e1730440a0" minOccurs="0"/>
                <xsd:element ref="ns2:o3ecdb0958234a69b54f5dfcc075c4e2" minOccurs="0"/>
                <xsd:element ref="ns2:lcd6b1fbb7674ad08e7b6e2d730c4dd1" minOccurs="0"/>
                <xsd:element ref="ns2:TaxKeywordTaxHTField" minOccurs="0"/>
                <xsd:element ref="ns2:l3d5594d884548b0bb588bde8a85888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f7b6c-e7ae-4bf6-a7be-318fad8aae25" elementFormDefault="qualified">
    <xsd:import namespace="http://schemas.microsoft.com/office/2006/documentManagement/types"/>
    <xsd:import namespace="http://schemas.microsoft.com/office/infopath/2007/PartnerControls"/>
    <xsd:element name="j5b44b58fddc46fba1b9a1217e810480" ma:index="8" ma:taxonomy="true" ma:internalName="j5b44b58fddc46fba1b9a1217e810480" ma:taxonomyFieldName="AsiakirjatyyppiBovallius" ma:displayName="Asiakirjatyyppi" ma:readOnly="false" ma:default="" ma:fieldId="{35b44b58-fddc-46fb-a1b9-a1217e810480}" ma:taxonomyMulti="true" ma:sspId="b8a5a0a8-bd6b-4b91-b619-58059fe3b768" ma:termSetId="ce7755eb-c670-4030-88dc-a1ce8f544f89"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4478a86f-e4c2-4218-95ee-36a69ae83861}" ma:internalName="TaxCatchAll" ma:showField="CatchAllData" ma:web="2c9dc7b1-a0d0-43c1-8739-991248d9f59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4478a86f-e4c2-4218-95ee-36a69ae83861}" ma:internalName="TaxCatchAllLabel" ma:readOnly="true" ma:showField="CatchAllDataLabel" ma:web="2c9dc7b1-a0d0-43c1-8739-991248d9f593">
      <xsd:complexType>
        <xsd:complexContent>
          <xsd:extension base="dms:MultiChoiceLookup">
            <xsd:sequence>
              <xsd:element name="Value" type="dms:Lookup" maxOccurs="unbounded" minOccurs="0" nillable="true"/>
            </xsd:sequence>
          </xsd:extension>
        </xsd:complexContent>
      </xsd:complexType>
    </xsd:element>
    <xsd:element name="ke57f2257fdd41e0bcb3c3e1730440a0" ma:index="12" ma:taxonomy="true" ma:internalName="ke57f2257fdd41e0bcb3c3e1730440a0" ma:taxonomyFieldName="AihealueBovallius" ma:displayName="Aihealue" ma:readOnly="false" ma:default="" ma:fieldId="{4e57f225-7fdd-41e0-bcb3-c3e1730440a0}" ma:taxonomyMulti="true" ma:sspId="b8a5a0a8-bd6b-4b91-b619-58059fe3b768" ma:termSetId="86ff8e6a-980d-4e95-9881-05be97459bda" ma:anchorId="00000000-0000-0000-0000-000000000000" ma:open="false" ma:isKeyword="false">
      <xsd:complexType>
        <xsd:sequence>
          <xsd:element ref="pc:Terms" minOccurs="0" maxOccurs="1"/>
        </xsd:sequence>
      </xsd:complexType>
    </xsd:element>
    <xsd:element name="o3ecdb0958234a69b54f5dfcc075c4e2" ma:index="14" nillable="true" ma:taxonomy="true" ma:internalName="o3ecdb0958234a69b54f5dfcc075c4e2" ma:taxonomyFieldName="ValmiusasteBovallius" ma:displayName="Valmiusaste" ma:indexed="true" ma:default="" ma:fieldId="{83ecdb09-5823-4a69-b54f-5dfcc075c4e2}" ma:sspId="b8a5a0a8-bd6b-4b91-b619-58059fe3b768" ma:termSetId="a6f6ad6c-e6fc-430c-857c-15e6d5be9232" ma:anchorId="00000000-0000-0000-0000-000000000000" ma:open="false" ma:isKeyword="false">
      <xsd:complexType>
        <xsd:sequence>
          <xsd:element ref="pc:Terms" minOccurs="0" maxOccurs="1"/>
        </xsd:sequence>
      </xsd:complexType>
    </xsd:element>
    <xsd:element name="lcd6b1fbb7674ad08e7b6e2d730c4dd1" ma:index="16" nillable="true" ma:taxonomy="true" ma:internalName="lcd6b1fbb7674ad08e7b6e2d730c4dd1" ma:taxonomyFieldName="KieliBovallius" ma:displayName="Kieli" ma:default="" ma:fieldId="{5cd6b1fb-b767-4ad0-8e7b-6e2d730c4dd1}" ma:taxonomyMulti="true" ma:sspId="b8a5a0a8-bd6b-4b91-b619-58059fe3b768" ma:termSetId="7ccb0733-7c2c-4027-8ce8-5bcf9a4020b5"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Yrityksen avainsanat" ma:fieldId="{23f27201-bee3-471e-b2e7-b64fd8b7ca38}" ma:taxonomyMulti="true" ma:sspId="b8a5a0a8-bd6b-4b91-b619-58059fe3b768" ma:termSetId="00000000-0000-0000-0000-000000000000" ma:anchorId="00000000-0000-0000-0000-000000000000" ma:open="true" ma:isKeyword="true">
      <xsd:complexType>
        <xsd:sequence>
          <xsd:element ref="pc:Terms" minOccurs="0" maxOccurs="1"/>
        </xsd:sequence>
      </xsd:complexType>
    </xsd:element>
    <xsd:element name="l3d5594d884548b0bb588bde8a858882" ma:index="20" nillable="true" ma:taxonomy="true" ma:internalName="l3d5594d884548b0bb588bde8a858882" ma:taxonomyFieldName="DokumentinToimialueBovallius" ma:displayName="Dokumentin toimialue" ma:default="" ma:fieldId="{53d5594d-8845-48b0-bb58-8bde8a858882}" ma:taxonomyMulti="true" ma:sspId="b8a5a0a8-bd6b-4b91-b619-58059fe3b768" ma:termSetId="89add53b-f4cc-4976-bc8f-0fc05adfdd5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8F784-3D8A-476E-B4FD-A52E73D6ED78}">
  <ds:schemaRefs>
    <ds:schemaRef ds:uri="Microsoft.SharePoint.Taxonomy.ContentTypeSync"/>
  </ds:schemaRefs>
</ds:datastoreItem>
</file>

<file path=customXml/itemProps2.xml><?xml version="1.0" encoding="utf-8"?>
<ds:datastoreItem xmlns:ds="http://schemas.openxmlformats.org/officeDocument/2006/customXml" ds:itemID="{1E1F659C-FC09-4BCC-97FF-F83525264B66}">
  <ds:schemaRefs>
    <ds:schemaRef ds:uri="http://schemas.microsoft.com/sharepoint/v3/contenttype/forms"/>
  </ds:schemaRefs>
</ds:datastoreItem>
</file>

<file path=customXml/itemProps3.xml><?xml version="1.0" encoding="utf-8"?>
<ds:datastoreItem xmlns:ds="http://schemas.openxmlformats.org/officeDocument/2006/customXml" ds:itemID="{39C77FEC-947C-489A-ADB5-0370D5544810}">
  <ds:schemaRefs>
    <ds:schemaRef ds:uri="http://schemas.microsoft.com/office/infopath/2007/PartnerControls"/>
    <ds:schemaRef ds:uri="http://schemas.microsoft.com/office/2006/documentManagement/types"/>
    <ds:schemaRef ds:uri="http://www.w3.org/XML/1998/namespace"/>
    <ds:schemaRef ds:uri="http://purl.org/dc/elements/1.1/"/>
    <ds:schemaRef ds:uri="7fff7b6c-e7ae-4bf6-a7be-318fad8aae25"/>
    <ds:schemaRef ds:uri="http://purl.org/dc/dcmitype/"/>
    <ds:schemaRef ds:uri="http://schemas.microsoft.com/office/2006/metadata/properties"/>
    <ds:schemaRef ds:uri="http://purl.org/dc/terms/"/>
    <ds:schemaRef ds:uri="http://schemas.openxmlformats.org/package/2006/metadata/core-properties"/>
  </ds:schemaRefs>
</ds:datastoreItem>
</file>

<file path=customXml/itemProps4.xml><?xml version="1.0" encoding="utf-8"?>
<ds:datastoreItem xmlns:ds="http://schemas.openxmlformats.org/officeDocument/2006/customXml" ds:itemID="{C19F73EF-E909-493D-82F7-6D1A48995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ff7b6c-e7ae-4bf6-a7be-318fad8aa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3852</TotalTime>
  <Words>1818</Words>
  <Application>Microsoft Office PowerPoint</Application>
  <PresentationFormat>Laajakuva</PresentationFormat>
  <Paragraphs>397</Paragraphs>
  <Slides>38</Slides>
  <Notes>24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38</vt:i4>
      </vt:variant>
    </vt:vector>
  </HeadingPairs>
  <TitlesOfParts>
    <vt:vector size="43" baseType="lpstr">
      <vt:lpstr>Arial</vt:lpstr>
      <vt:lpstr>Calibri</vt:lpstr>
      <vt:lpstr>Wingdings</vt:lpstr>
      <vt:lpstr>Wingdings 3</vt:lpstr>
      <vt:lpstr>Pinta</vt:lpstr>
      <vt:lpstr>AD/HD-, Asperger-, kehitysvamma- ja mielenterveysasiakkaan kohtaaminen </vt:lpstr>
      <vt:lpstr>Koulutuspaikkakunnat</vt:lpstr>
      <vt:lpstr>Näistä tänään</vt:lpstr>
      <vt:lpstr>Avustettavan kohtaaminen</vt:lpstr>
      <vt:lpstr>Haastava käyttäytyminen</vt:lpstr>
      <vt:lpstr>Haastava käyttäytyminen</vt:lpstr>
      <vt:lpstr>Mikä asiakkaalla on haastavaa käyttäytymistä</vt:lpstr>
      <vt:lpstr>Neuropsykiatrisia oireyhtymiä</vt:lpstr>
      <vt:lpstr>       ADHD - AKTIIVISUUDEN JA TARKKAAVUUDEN HÄIRIÖ</vt:lpstr>
      <vt:lpstr>       ADHD - AKTIIVISUUDEN JA TARKKAAVUUDEN HÄIRIÖ</vt:lpstr>
      <vt:lpstr>ADHD </vt:lpstr>
      <vt:lpstr>ADHD</vt:lpstr>
      <vt:lpstr>ADHD-henkilö parhaimmillaan</vt:lpstr>
      <vt:lpstr>ADD:n ilmeneminen tiivistettynä</vt:lpstr>
      <vt:lpstr>ADD-henkilö parhaimmillaan</vt:lpstr>
      <vt:lpstr>Autismikirjon häiriöt</vt:lpstr>
      <vt:lpstr>Aspergerin oireyhtymä</vt:lpstr>
      <vt:lpstr>Aspergerin oireyhtymään liittyviä piirteitä</vt:lpstr>
      <vt:lpstr>Asperger –henkilön vuorovaikutukseen liittyviä erityispiirteitä</vt:lpstr>
      <vt:lpstr>Asperger-henkilö parhaimmillaan</vt:lpstr>
      <vt:lpstr>Älyllinen kehitysvammaisuus</vt:lpstr>
      <vt:lpstr>Mielenterveyden häiriö</vt:lpstr>
      <vt:lpstr>Mielenterveyden häiriö</vt:lpstr>
      <vt:lpstr>Psykoosi</vt:lpstr>
      <vt:lpstr>Skitsofrenia</vt:lpstr>
      <vt:lpstr>Skitsofrenian oireet voidaan jakaa</vt:lpstr>
      <vt:lpstr>Masennustila l. depressio</vt:lpstr>
      <vt:lpstr>Kaksisuuntainen mielialahäiriö</vt:lpstr>
      <vt:lpstr>Kehitysvammaisen henkilön mielenterveyden häiriöt</vt:lpstr>
      <vt:lpstr>Kehitysvammaisen henkilön mielenterveyden häiriö saattaa näkyä</vt:lpstr>
      <vt:lpstr>Elämänhallintataitojen tukeminen</vt:lpstr>
      <vt:lpstr>Ohjausta helpottavat tekijät</vt:lpstr>
      <vt:lpstr>Pariharjoitus</vt:lpstr>
      <vt:lpstr>Motivaatio</vt:lpstr>
      <vt:lpstr>Sisäinen ja ulkoinen motivaatio  </vt:lpstr>
      <vt:lpstr>Fordin motivaatioteoria</vt:lpstr>
      <vt:lpstr>Halukas, kykenevä, valmis?</vt:lpstr>
      <vt:lpstr>KIITOS!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Bovallius diapohja</dc:title>
  <dc:creator>Jarno Virtanen</dc:creator>
  <cp:keywords>Esitys; Malli; Power Point</cp:keywords>
  <cp:lastModifiedBy>Sirke Salmela</cp:lastModifiedBy>
  <cp:revision>132</cp:revision>
  <dcterms:created xsi:type="dcterms:W3CDTF">2016-01-26T10:50:37Z</dcterms:created>
  <dcterms:modified xsi:type="dcterms:W3CDTF">2016-10-18T12:22:36Z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328;#Power Point|679c1a0a-ad03-4f5a-9bc0-6f175d6b852d;#327;#Malli|ecb39d50-8d53-489e-a971-272fc928bb83;#329;#Esitys|0ba80995-732d-49c6-b292-affa2683cc0e</vt:lpwstr>
  </property>
  <property fmtid="{D5CDD505-2E9C-101B-9397-08002B2CF9AE}" pid="3" name="JulkisuusasteBovallius">
    <vt:lpwstr/>
  </property>
  <property fmtid="{D5CDD505-2E9C-101B-9397-08002B2CF9AE}" pid="4" name="DokumentinToimialueBovallius">
    <vt:lpwstr>1;#Koko Bovallius|554e0b66-9ee5-4df4-956f-1e348458c4cf</vt:lpwstr>
  </property>
  <property fmtid="{D5CDD505-2E9C-101B-9397-08002B2CF9AE}" pid="5" name="ValmiusasteBovallius">
    <vt:lpwstr>16;#Valmis|9b158097-6d6f-4b0d-b910-ab82e9b384c4</vt:lpwstr>
  </property>
  <property fmtid="{D5CDD505-2E9C-101B-9397-08002B2CF9AE}" pid="6" name="ContentTypeId">
    <vt:lpwstr>0x010100B680A83E0C81894E884DFF500E60383B0200B95F52BFA7DD414591995FB29AB567A8</vt:lpwstr>
  </property>
  <property fmtid="{D5CDD505-2E9C-101B-9397-08002B2CF9AE}" pid="7" name="h19bb85615b449a4aac3267a9615da3e">
    <vt:lpwstr/>
  </property>
  <property fmtid="{D5CDD505-2E9C-101B-9397-08002B2CF9AE}" pid="8" name="KieliBovallius">
    <vt:lpwstr>20;#Suomi|697ece68-fddf-41f4-93a6-d5867a9ada8e</vt:lpwstr>
  </property>
  <property fmtid="{D5CDD505-2E9C-101B-9397-08002B2CF9AE}" pid="9" name="AsiakirjatyyppiBovallius">
    <vt:lpwstr>169;#Asiakirjapohja|0ecaa6aa-05c8-4157-82fa-477ed87da591</vt:lpwstr>
  </property>
  <property fmtid="{D5CDD505-2E9C-101B-9397-08002B2CF9AE}" pid="10" name="AihealueBovallius">
    <vt:lpwstr>3;#Viestintä|a58e0563-3df3-4a7b-aca6-f5a7fe20fb7d</vt:lpwstr>
  </property>
</Properties>
</file>