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61" r:id="rId2"/>
    <p:sldMasterId id="2147483690" r:id="rId3"/>
    <p:sldMasterId id="2147483727" r:id="rId4"/>
  </p:sldMasterIdLst>
  <p:notesMasterIdLst>
    <p:notesMasterId r:id="rId37"/>
  </p:notesMasterIdLst>
  <p:handoutMasterIdLst>
    <p:handoutMasterId r:id="rId38"/>
  </p:handoutMasterIdLst>
  <p:sldIdLst>
    <p:sldId id="256" r:id="rId5"/>
    <p:sldId id="379" r:id="rId6"/>
    <p:sldId id="332" r:id="rId7"/>
    <p:sldId id="335" r:id="rId8"/>
    <p:sldId id="334" r:id="rId9"/>
    <p:sldId id="333" r:id="rId10"/>
    <p:sldId id="336" r:id="rId11"/>
    <p:sldId id="339" r:id="rId12"/>
    <p:sldId id="338" r:id="rId13"/>
    <p:sldId id="340" r:id="rId14"/>
    <p:sldId id="479" r:id="rId15"/>
    <p:sldId id="342" r:id="rId16"/>
    <p:sldId id="376" r:id="rId17"/>
    <p:sldId id="480" r:id="rId18"/>
    <p:sldId id="481" r:id="rId19"/>
    <p:sldId id="345" r:id="rId20"/>
    <p:sldId id="377" r:id="rId21"/>
    <p:sldId id="448" r:id="rId22"/>
    <p:sldId id="447" r:id="rId23"/>
    <p:sldId id="343" r:id="rId24"/>
    <p:sldId id="341" r:id="rId25"/>
    <p:sldId id="357" r:id="rId26"/>
    <p:sldId id="356" r:id="rId27"/>
    <p:sldId id="378" r:id="rId28"/>
    <p:sldId id="364" r:id="rId29"/>
    <p:sldId id="374" r:id="rId30"/>
    <p:sldId id="478" r:id="rId31"/>
    <p:sldId id="372" r:id="rId32"/>
    <p:sldId id="370" r:id="rId33"/>
    <p:sldId id="361" r:id="rId34"/>
    <p:sldId id="371" r:id="rId35"/>
    <p:sldId id="259" r:id="rId36"/>
  </p:sldIdLst>
  <p:sldSz cx="9144000" cy="6858000" type="screen4x3"/>
  <p:notesSz cx="6669088" cy="9926638"/>
  <p:defaultTextStyle>
    <a:defPPr>
      <a:defRPr lang="fi-F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18F"/>
    <a:srgbClr val="CCCCFF"/>
    <a:srgbClr val="CCFFCC"/>
    <a:srgbClr val="CCFF99"/>
    <a:srgbClr val="CCFFFF"/>
    <a:srgbClr val="EE7F00"/>
    <a:srgbClr val="FF6600"/>
    <a:srgbClr val="E678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42" autoAdjust="0"/>
    <p:restoredTop sz="94660"/>
  </p:normalViewPr>
  <p:slideViewPr>
    <p:cSldViewPr>
      <p:cViewPr varScale="1">
        <p:scale>
          <a:sx n="68" d="100"/>
          <a:sy n="68" d="100"/>
        </p:scale>
        <p:origin x="166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178" y="-10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AFE9A2E0-DF45-4CFB-A3CF-8676B99645FC}" type="datetimeFigureOut">
              <a:rPr lang="fi-FI" smtClean="0"/>
              <a:t>17.10.2017</a:t>
            </a:fld>
            <a:endParaRPr lang="fi-FI"/>
          </a:p>
        </p:txBody>
      </p:sp>
      <p:sp>
        <p:nvSpPr>
          <p:cNvPr id="4" name="Alatunnisteen paikkamerkki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12106966-776C-408F-A551-34596883F174}" type="slidenum">
              <a:rPr lang="fi-FI" smtClean="0"/>
              <a:t>‹#›</a:t>
            </a:fld>
            <a:endParaRPr lang="fi-FI"/>
          </a:p>
        </p:txBody>
      </p:sp>
    </p:spTree>
    <p:extLst>
      <p:ext uri="{BB962C8B-B14F-4D97-AF65-F5344CB8AC3E}">
        <p14:creationId xmlns:p14="http://schemas.microsoft.com/office/powerpoint/2010/main" val="3366939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i-FI"/>
          </a:p>
        </p:txBody>
      </p:sp>
      <p:sp>
        <p:nvSpPr>
          <p:cNvPr id="51203" name="Rectangle 3"/>
          <p:cNvSpPr>
            <a:spLocks noGrp="1" noChangeArrowheads="1"/>
          </p:cNvSpPr>
          <p:nvPr>
            <p:ph type="dt" idx="1"/>
          </p:nvPr>
        </p:nvSpPr>
        <p:spPr bwMode="auto">
          <a:xfrm>
            <a:off x="3777607"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CF38EE1F-9717-4F59-A146-21BEC1038034}" type="datetimeFigureOut">
              <a:rPr lang="fi-FI"/>
              <a:pPr>
                <a:defRPr/>
              </a:pPr>
              <a:t>17.10.2017</a:t>
            </a:fld>
            <a:endParaRPr lang="fi-FI"/>
          </a:p>
        </p:txBody>
      </p:sp>
      <p:sp>
        <p:nvSpPr>
          <p:cNvPr id="2253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66909" y="4715153"/>
            <a:ext cx="533527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1206" name="Rectangle 6"/>
          <p:cNvSpPr>
            <a:spLocks noGrp="1" noChangeArrowheads="1"/>
          </p:cNvSpPr>
          <p:nvPr>
            <p:ph type="ftr" sz="quarter" idx="4"/>
          </p:nvPr>
        </p:nvSpPr>
        <p:spPr bwMode="auto">
          <a:xfrm>
            <a:off x="0"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i-FI"/>
          </a:p>
        </p:txBody>
      </p:sp>
      <p:sp>
        <p:nvSpPr>
          <p:cNvPr id="51207" name="Rectangle 7"/>
          <p:cNvSpPr>
            <a:spLocks noGrp="1" noChangeArrowheads="1"/>
          </p:cNvSpPr>
          <p:nvPr>
            <p:ph type="sldNum" sz="quarter" idx="5"/>
          </p:nvPr>
        </p:nvSpPr>
        <p:spPr bwMode="auto">
          <a:xfrm>
            <a:off x="3777607"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47E9FAF-1598-4E21-9B4A-139C729D4A5F}" type="slidenum">
              <a:rPr lang="fi-FI"/>
              <a:pPr>
                <a:defRPr/>
              </a:pPr>
              <a:t>‹#›</a:t>
            </a:fld>
            <a:endParaRPr lang="fi-FI"/>
          </a:p>
        </p:txBody>
      </p:sp>
    </p:spTree>
    <p:extLst>
      <p:ext uri="{BB962C8B-B14F-4D97-AF65-F5344CB8AC3E}">
        <p14:creationId xmlns:p14="http://schemas.microsoft.com/office/powerpoint/2010/main" val="3961601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pPr>
                <a:defRPr/>
              </a:pPr>
              <a:t>1</a:t>
            </a:fld>
            <a:endParaRPr lang="fi-FI"/>
          </a:p>
        </p:txBody>
      </p:sp>
    </p:spTree>
    <p:extLst>
      <p:ext uri="{BB962C8B-B14F-4D97-AF65-F5344CB8AC3E}">
        <p14:creationId xmlns:p14="http://schemas.microsoft.com/office/powerpoint/2010/main" val="1312692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10</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11</a:t>
            </a:fld>
            <a:endParaRPr lang="fi-FI">
              <a:solidFill>
                <a:prstClr val="black"/>
              </a:solidFill>
            </a:endParaRPr>
          </a:p>
        </p:txBody>
      </p:sp>
    </p:spTree>
    <p:extLst>
      <p:ext uri="{BB962C8B-B14F-4D97-AF65-F5344CB8AC3E}">
        <p14:creationId xmlns:p14="http://schemas.microsoft.com/office/powerpoint/2010/main" val="1797923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12</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66908" y="4459263"/>
            <a:ext cx="5475947" cy="4722877"/>
          </a:xfrm>
        </p:spPr>
        <p:txBody>
          <a:bodyPr/>
          <a:lstStyle/>
          <a:p>
            <a:endParaRPr lang="fi-FI" sz="2000" baseline="0" dirty="0">
              <a:sym typeface="Wingdings" panose="05000000000000000000" pitchFamily="2" charset="2"/>
            </a:endParaRPr>
          </a:p>
          <a:p>
            <a:endParaRPr lang="fi-FI" sz="2000" baseline="0" dirty="0">
              <a:sym typeface="Wingdings" panose="05000000000000000000" pitchFamily="2" charset="2"/>
            </a:endParaRPr>
          </a:p>
          <a:p>
            <a:r>
              <a:rPr lang="fi-FI" sz="2000" dirty="0"/>
              <a:t>Yksityisellä työnantajalla on oikeus kieltää tupakointi myös kahvitauoilla. Työtuomioistuimen päätöksen mukaan yksityinen työnantaja voi kieltää tupakoinnin rakennuksessaan ja alueellaan tupakkalakia laajemmin. Tupakoidakseen työntekijöiden on poistuttava tauollaan kokonaan työnantajan alueelta, mikä ei ole aina mahdollista. </a:t>
            </a:r>
            <a:r>
              <a:rPr lang="fi-FI" sz="2000" dirty="0">
                <a:sym typeface="Wingdings" panose="05000000000000000000" pitchFamily="2" charset="2"/>
              </a:rPr>
              <a:t> esim. HA</a:t>
            </a:r>
            <a:endParaRPr lang="fi-FI" sz="20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13</a:t>
            </a:fld>
            <a:endParaRPr lang="fi-FI" dirty="0">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14</a:t>
            </a:fld>
            <a:endParaRPr lang="fi-FI">
              <a:solidFill>
                <a:prstClr val="black"/>
              </a:solidFill>
            </a:endParaRPr>
          </a:p>
        </p:txBody>
      </p:sp>
    </p:spTree>
    <p:extLst>
      <p:ext uri="{BB962C8B-B14F-4D97-AF65-F5344CB8AC3E}">
        <p14:creationId xmlns:p14="http://schemas.microsoft.com/office/powerpoint/2010/main" val="1546535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66908" y="4459263"/>
            <a:ext cx="5475947" cy="4722877"/>
          </a:xfrm>
        </p:spPr>
        <p:txBody>
          <a:bodyPr/>
          <a:lstStyle/>
          <a:p>
            <a:endParaRPr lang="fi-FI" sz="2000" baseline="0" dirty="0">
              <a:sym typeface="Wingdings" panose="05000000000000000000" pitchFamily="2" charset="2"/>
            </a:endParaRPr>
          </a:p>
          <a:p>
            <a:endParaRPr lang="fi-FI" sz="2000" baseline="0" dirty="0">
              <a:sym typeface="Wingdings" panose="05000000000000000000" pitchFamily="2" charset="2"/>
            </a:endParaRPr>
          </a:p>
          <a:p>
            <a:r>
              <a:rPr lang="fi-FI" sz="2000" dirty="0"/>
              <a:t>Yksityisellä työnantajalla on oikeus kieltää tupakointi myös kahvitauoilla. Työtuomioistuimen päätöksen mukaan yksityinen työnantaja voi kieltää tupakoinnin rakennuksessaan ja alueellaan tupakkalakia laajemmin. Tupakoidakseen työntekijöiden on poistuttava tauollaan kokonaan työnantajan alueelta, mikä ei ole aina mahdollista. </a:t>
            </a:r>
            <a:r>
              <a:rPr lang="fi-FI" sz="2000" dirty="0">
                <a:sym typeface="Wingdings" panose="05000000000000000000" pitchFamily="2" charset="2"/>
              </a:rPr>
              <a:t> esim. HA</a:t>
            </a:r>
            <a:endParaRPr lang="fi-FI" sz="20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15</a:t>
            </a:fld>
            <a:endParaRPr lang="fi-FI" dirty="0">
              <a:solidFill>
                <a:prstClr val="black"/>
              </a:solidFill>
            </a:endParaRPr>
          </a:p>
        </p:txBody>
      </p:sp>
    </p:spTree>
    <p:extLst>
      <p:ext uri="{BB962C8B-B14F-4D97-AF65-F5344CB8AC3E}">
        <p14:creationId xmlns:p14="http://schemas.microsoft.com/office/powerpoint/2010/main" val="4065070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16</a:t>
            </a:fld>
            <a:endParaRPr lang="fi-FI" dirty="0">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17</a:t>
            </a:fld>
            <a:endParaRPr lang="fi-FI" dirty="0">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18</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endParaRPr lang="fi-FI" sz="1000"/>
          </a:p>
        </p:txBody>
      </p:sp>
    </p:spTree>
    <p:extLst>
      <p:ext uri="{BB962C8B-B14F-4D97-AF65-F5344CB8AC3E}">
        <p14:creationId xmlns:p14="http://schemas.microsoft.com/office/powerpoint/2010/main" val="196686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20</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28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21</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2400" baseline="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22</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3200" baseline="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23</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28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24</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25</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66909" y="5276004"/>
            <a:ext cx="5335270" cy="3906136"/>
          </a:xfrm>
        </p:spPr>
        <p:txBody>
          <a:bodyPr/>
          <a:lstStyle/>
          <a:p>
            <a:endParaRPr lang="fi-FI" sz="14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26</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66909" y="5276004"/>
            <a:ext cx="5335270" cy="3906136"/>
          </a:xfrm>
        </p:spPr>
        <p:txBody>
          <a:bodyPr/>
          <a:lstStyle/>
          <a:p>
            <a:endParaRPr lang="fi-FI" sz="14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27</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a:xfrm>
            <a:off x="666909" y="5276004"/>
            <a:ext cx="5335270" cy="3906136"/>
          </a:xfrm>
        </p:spPr>
        <p:txBody>
          <a:bodyPr/>
          <a:lstStyle/>
          <a:p>
            <a:endParaRPr lang="fi-FI" sz="14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28</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endParaRPr lang="fi-FI" sz="1000"/>
          </a:p>
        </p:txBody>
      </p:sp>
    </p:spTree>
    <p:extLst>
      <p:ext uri="{BB962C8B-B14F-4D97-AF65-F5344CB8AC3E}">
        <p14:creationId xmlns:p14="http://schemas.microsoft.com/office/powerpoint/2010/main" val="2220727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3</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28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30</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2800" dirty="0"/>
              <a:t>Työnohjausta hyvin vaihtelevasti</a:t>
            </a:r>
            <a:r>
              <a:rPr lang="fi-FI" sz="2800" baseline="0" dirty="0"/>
              <a:t> eri alueilla</a:t>
            </a:r>
            <a:endParaRPr lang="fi-FI" sz="28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31</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pPr>
                <a:defRPr/>
              </a:pPr>
              <a:t>32</a:t>
            </a:fld>
            <a:endParaRPr lang="fi-FI"/>
          </a:p>
        </p:txBody>
      </p:sp>
    </p:spTree>
    <p:extLst>
      <p:ext uri="{BB962C8B-B14F-4D97-AF65-F5344CB8AC3E}">
        <p14:creationId xmlns:p14="http://schemas.microsoft.com/office/powerpoint/2010/main" val="295115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sz="18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4</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5</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6</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7</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8</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fi-FI" sz="2800" b="0" i="0" u="none" strike="noStrike" kern="1200" cap="none" spc="0" normalizeH="0" baseline="0" noProof="0" dirty="0">
                <a:ln>
                  <a:noFill/>
                </a:ln>
                <a:solidFill>
                  <a:srgbClr val="000000"/>
                </a:solidFill>
                <a:effectLst/>
                <a:uLnTx/>
                <a:uFillTx/>
              </a:rPr>
              <a:t>Työntekijällä on myös velvollisuus kysyä, jos jokin asia epäselvä!</a:t>
            </a:r>
          </a:p>
          <a:p>
            <a:endParaRPr lang="fi-FI" sz="2800" dirty="0"/>
          </a:p>
        </p:txBody>
      </p:sp>
      <p:sp>
        <p:nvSpPr>
          <p:cNvPr id="4" name="Dian numeron paikkamerkki 3"/>
          <p:cNvSpPr>
            <a:spLocks noGrp="1"/>
          </p:cNvSpPr>
          <p:nvPr>
            <p:ph type="sldNum" sz="quarter" idx="10"/>
          </p:nvPr>
        </p:nvSpPr>
        <p:spPr/>
        <p:txBody>
          <a:bodyPr/>
          <a:lstStyle/>
          <a:p>
            <a:pPr>
              <a:defRPr/>
            </a:pPr>
            <a:fld id="{647E9FAF-1598-4E21-9B4A-139C729D4A5F}" type="slidenum">
              <a:rPr lang="fi-FI" smtClean="0">
                <a:solidFill>
                  <a:prstClr val="black"/>
                </a:solidFill>
              </a:rPr>
              <a:pPr>
                <a:defRPr/>
              </a:pPr>
              <a:t>9</a:t>
            </a:fld>
            <a:endParaRPr lang="fi-FI">
              <a:solidFill>
                <a:prstClr val="black"/>
              </a:solidFill>
            </a:endParaRPr>
          </a:p>
        </p:txBody>
      </p:sp>
    </p:spTree>
    <p:extLst>
      <p:ext uri="{BB962C8B-B14F-4D97-AF65-F5344CB8AC3E}">
        <p14:creationId xmlns:p14="http://schemas.microsoft.com/office/powerpoint/2010/main" val="2507341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a:prstGeom prst="rect">
            <a:avLst/>
          </a:prstGeom>
        </p:spPr>
        <p:txBody>
          <a:bodyPr/>
          <a:lstStyle/>
          <a:p>
            <a:r>
              <a:rPr lang="fi-FI"/>
              <a:t>Muokkaa perustyyl. napsautt.</a:t>
            </a:r>
          </a:p>
        </p:txBody>
      </p:sp>
      <p:sp>
        <p:nvSpPr>
          <p:cNvPr id="3" name="Alaotsikk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5" name="Alatunnisteen paikkamerkki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247AA96F-C0C6-4F42-8242-81D32E68EF19}" type="slidenum">
              <a:rPr lang="fi-FI"/>
              <a:pPr>
                <a:defRPr/>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p>
            <a:r>
              <a:rPr lang="fi-FI"/>
              <a:t>Muokkaa perustyyl. napsautt.</a:t>
            </a:r>
          </a:p>
        </p:txBody>
      </p:sp>
      <p:sp>
        <p:nvSpPr>
          <p:cNvPr id="3" name="Pystysuoran tekstin paikkamerkki 2"/>
          <p:cNvSpPr>
            <a:spLocks noGrp="1"/>
          </p:cNvSpPr>
          <p:nvPr>
            <p:ph type="body" orient="vert" idx="1"/>
          </p:nvPr>
        </p:nvSpPr>
        <p:spPr>
          <a:xfrm>
            <a:off x="457200" y="1600200"/>
            <a:ext cx="8229600" cy="4525963"/>
          </a:xfrm>
          <a:prstGeom prst="rect">
            <a:avLst/>
          </a:prstGeo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5" name="Alatunnisteen paikkamerkki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D24E49EE-740F-43A3-B747-2A7B63D1CC43}" type="slidenum">
              <a:rPr lang="fi-FI"/>
              <a:pPr>
                <a:defRPr/>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a:prstGeom prst="rect">
            <a:avLst/>
          </a:prstGeom>
        </p:spPr>
        <p:txBody>
          <a:bodyPr vert="eaVert"/>
          <a:lstStyle/>
          <a:p>
            <a:r>
              <a:rPr lang="fi-FI"/>
              <a:t>Muokkaa perustyyl. napsautt.</a:t>
            </a:r>
          </a:p>
        </p:txBody>
      </p:sp>
      <p:sp>
        <p:nvSpPr>
          <p:cNvPr id="3" name="Pystysuoran tekstin paikkamerkki 2"/>
          <p:cNvSpPr>
            <a:spLocks noGrp="1"/>
          </p:cNvSpPr>
          <p:nvPr>
            <p:ph type="body" orient="vert" idx="1"/>
          </p:nvPr>
        </p:nvSpPr>
        <p:spPr>
          <a:xfrm>
            <a:off x="457200" y="274638"/>
            <a:ext cx="6019800" cy="5851525"/>
          </a:xfrm>
          <a:prstGeom prst="rect">
            <a:avLst/>
          </a:prstGeo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5" name="Alatunnisteen paikkamerkki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FE9D12AB-E254-4D84-9657-929E5E3E5294}" type="slidenum">
              <a:rPr lang="fi-FI"/>
              <a:pPr>
                <a:defRPr/>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 napsautt.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a:xfrm>
            <a:off x="6588125" y="6308725"/>
            <a:ext cx="2133600" cy="365125"/>
          </a:xfrm>
        </p:spPr>
        <p:txBody>
          <a:bodyPr/>
          <a:lstStyle>
            <a:lvl1pPr>
              <a:defRPr/>
            </a:lvl1pPr>
          </a:lstStyle>
          <a:p>
            <a:pPr>
              <a:defRPr/>
            </a:pPr>
            <a:r>
              <a:rPr lang="fi-FI"/>
              <a:t>7.11.2012 Haapala</a:t>
            </a:r>
            <a:endParaRPr lang="fi-FI" dirty="0"/>
          </a:p>
        </p:txBody>
      </p:sp>
      <p:sp>
        <p:nvSpPr>
          <p:cNvPr id="5" name="Alatunnisteen paikkamerkki 4"/>
          <p:cNvSpPr>
            <a:spLocks noGrp="1"/>
          </p:cNvSpPr>
          <p:nvPr>
            <p:ph type="ftr" sz="quarter" idx="11"/>
          </p:nvPr>
        </p:nvSpPr>
        <p:spPr>
          <a:xfrm>
            <a:off x="3124200" y="6308725"/>
            <a:ext cx="2895600" cy="365125"/>
          </a:xfrm>
          <a:prstGeom prst="rect">
            <a:avLst/>
          </a:prstGeom>
        </p:spPr>
        <p:txBody>
          <a:bodyPr vert="horz" wrap="square" lIns="91440" tIns="45720" rIns="91440" bIns="45720" numCol="1" anchor="t" anchorCtr="0" compatLnSpc="1">
            <a:prstTxWarp prst="textNoShape">
              <a:avLst/>
            </a:prstTxWarp>
          </a:bodyPr>
          <a:lstStyle>
            <a:lvl1pPr algn="ctr">
              <a:defRPr sz="1200"/>
            </a:lvl1pPr>
          </a:lstStyle>
          <a:p>
            <a:pPr>
              <a:defRPr/>
            </a:pPr>
            <a:endParaRPr lang="fi-FI"/>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6588125" y="6237288"/>
            <a:ext cx="2133600" cy="365125"/>
          </a:xfrm>
        </p:spPr>
        <p:txBody>
          <a:bodyPr/>
          <a:lstStyle>
            <a:lvl1pPr>
              <a:defRPr/>
            </a:lvl1pPr>
          </a:lstStyle>
          <a:p>
            <a:pPr>
              <a:defRPr/>
            </a:pPr>
            <a:r>
              <a:rPr lang="fi-FI"/>
              <a:t>7.11.2012 Haapala</a:t>
            </a:r>
          </a:p>
        </p:txBody>
      </p:sp>
      <p:sp>
        <p:nvSpPr>
          <p:cNvPr id="5" name="Alatunnisteen paikkamerkki 4"/>
          <p:cNvSpPr>
            <a:spLocks noGrp="1"/>
          </p:cNvSpPr>
          <p:nvPr>
            <p:ph type="ftr" sz="quarter" idx="11"/>
          </p:nvPr>
        </p:nvSpPr>
        <p:spPr>
          <a:xfrm>
            <a:off x="3124200" y="6262688"/>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lvl1pPr>
              <a:defRPr/>
            </a:lvl1pPr>
          </a:lstStyle>
          <a:p>
            <a:pPr>
              <a:defRPr/>
            </a:pPr>
            <a:r>
              <a:rPr lang="fi-FI"/>
              <a:t>7.11.2012 Haapala</a:t>
            </a:r>
          </a:p>
        </p:txBody>
      </p:sp>
      <p:sp>
        <p:nvSpPr>
          <p:cNvPr id="6" name="Alatunnisteen paikkamerkki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4FAA0B5B-CD37-4FE8-81B6-8292C866C0CA}" type="slidenum">
              <a:rPr lang="fi-FI"/>
              <a:pPr>
                <a:defRPr/>
              </a:pPr>
              <a:t>‹#›</a:t>
            </a:fld>
            <a:endParaRPr lang="fi-FI"/>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lvl1pPr>
              <a:defRPr/>
            </a:lvl1pPr>
          </a:lstStyle>
          <a:p>
            <a:pPr>
              <a:defRPr/>
            </a:pPr>
            <a:r>
              <a:rPr lang="fi-FI"/>
              <a:t>7.11.2012 Haapala</a:t>
            </a:r>
          </a:p>
        </p:txBody>
      </p:sp>
      <p:sp>
        <p:nvSpPr>
          <p:cNvPr id="4" name="Alatunnisteen paikkamerkki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5" name="Dian numeron paikkamerkki 4"/>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E87E4CFF-A377-4E68-AA50-1D24030873BF}" type="slidenum">
              <a:rPr lang="fi-FI"/>
              <a:pPr>
                <a:defRPr/>
              </a:pPr>
              <a:t>‹#›</a:t>
            </a:fld>
            <a:endParaRPr lang="fi-FI"/>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defRPr/>
            </a:lvl1pPr>
          </a:lstStyle>
          <a:p>
            <a:pPr>
              <a:defRPr/>
            </a:pPr>
            <a:r>
              <a:rPr lang="fi-FI"/>
              <a:t>7.11.2012 Haapala</a:t>
            </a:r>
          </a:p>
        </p:txBody>
      </p:sp>
      <p:sp>
        <p:nvSpPr>
          <p:cNvPr id="3" name="Alatunnisteen paikkamerkki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4" name="Dian numeron paikkamerkki 3"/>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41094653-9F72-4A9D-B8C1-9F10B829B4F0}" type="slidenum">
              <a:rPr lang="fi-FI"/>
              <a:pPr>
                <a:defRPr/>
              </a:pPr>
              <a:t>‹#›</a:t>
            </a:fld>
            <a:endParaRPr lang="fi-FI"/>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3" name="Line 8"/>
          <p:cNvSpPr>
            <a:spLocks noChangeShapeType="1"/>
          </p:cNvSpPr>
          <p:nvPr userDrawn="1"/>
        </p:nvSpPr>
        <p:spPr bwMode="auto">
          <a:xfrm flipV="1">
            <a:off x="468313" y="6089650"/>
            <a:ext cx="8280400" cy="6350"/>
          </a:xfrm>
          <a:prstGeom prst="line">
            <a:avLst/>
          </a:prstGeom>
          <a:noFill/>
          <a:ln w="19050">
            <a:solidFill>
              <a:srgbClr val="EE7F00"/>
            </a:solidFill>
            <a:round/>
            <a:headEnd/>
            <a:tailEnd/>
          </a:ln>
          <a:effectLst/>
        </p:spPr>
        <p:txBody>
          <a:bodyPr/>
          <a:lstStyle/>
          <a:p>
            <a:pPr>
              <a:defRPr/>
            </a:pPr>
            <a:endParaRPr lang="fi-FI">
              <a:cs typeface="+mn-cs"/>
            </a:endParaRPr>
          </a:p>
        </p:txBody>
      </p:sp>
      <p:pic>
        <p:nvPicPr>
          <p:cNvPr id="4" name="Kuva 8" descr="Assistentti_info_logo_iso.jpg"/>
          <p:cNvPicPr>
            <a:picLocks noChangeAspect="1"/>
          </p:cNvPicPr>
          <p:nvPr userDrawn="1"/>
        </p:nvPicPr>
        <p:blipFill>
          <a:blip r:embed="rId2"/>
          <a:srcRect/>
          <a:stretch>
            <a:fillRect/>
          </a:stretch>
        </p:blipFill>
        <p:spPr bwMode="auto">
          <a:xfrm>
            <a:off x="3419475" y="6237288"/>
            <a:ext cx="2274888" cy="431800"/>
          </a:xfrm>
          <a:prstGeom prst="rect">
            <a:avLst/>
          </a:prstGeom>
          <a:noFill/>
          <a:ln w="9525">
            <a:noFill/>
            <a:miter lim="800000"/>
            <a:headEnd/>
            <a:tailEnd/>
          </a:ln>
        </p:spPr>
      </p:pic>
      <p:sp>
        <p:nvSpPr>
          <p:cNvPr id="2" name="Otsikko 1"/>
          <p:cNvSpPr>
            <a:spLocks noGrp="1"/>
          </p:cNvSpPr>
          <p:nvPr>
            <p:ph type="title"/>
          </p:nvPr>
        </p:nvSpPr>
        <p:spPr/>
        <p:txBody>
          <a:bodyPr/>
          <a:lstStyle/>
          <a:p>
            <a:r>
              <a:rPr lang="fi-FI"/>
              <a:t>Muokkaa perustyyl. napsautt.</a:t>
            </a:r>
          </a:p>
        </p:txBody>
      </p:sp>
      <p:sp>
        <p:nvSpPr>
          <p:cNvPr id="5" name="Päivämäärän paikkamerkki 2"/>
          <p:cNvSpPr>
            <a:spLocks noGrp="1"/>
          </p:cNvSpPr>
          <p:nvPr>
            <p:ph type="dt" sz="half" idx="10"/>
          </p:nvPr>
        </p:nvSpPr>
        <p:spPr/>
        <p:txBody>
          <a:bodyPr/>
          <a:lstStyle>
            <a:lvl1pPr>
              <a:defRPr/>
            </a:lvl1pPr>
          </a:lstStyle>
          <a:p>
            <a:pPr>
              <a:defRPr/>
            </a:pPr>
            <a:r>
              <a:rPr lang="fi-FI"/>
              <a:t>7.11.2012 Haapala</a:t>
            </a:r>
          </a:p>
        </p:txBody>
      </p:sp>
      <p:sp>
        <p:nvSpPr>
          <p:cNvPr id="6" name="Dian numeron paikkamerkki 4"/>
          <p:cNvSpPr>
            <a:spLocks noGrp="1"/>
          </p:cNvSpPr>
          <p:nvPr>
            <p:ph type="sldNum" sz="quarter" idx="11"/>
          </p:nvPr>
        </p:nvSpPr>
        <p:spPr/>
        <p:txBody>
          <a:bodyPr/>
          <a:lstStyle>
            <a:lvl1pPr>
              <a:defRPr/>
            </a:lvl1pPr>
          </a:lstStyle>
          <a:p>
            <a:pPr>
              <a:defRPr/>
            </a:pPr>
            <a:fld id="{1AA9CBE8-205D-4F39-80CE-8D18B3322428}" type="slidenum">
              <a:rPr lang="fi-FI"/>
              <a:pPr>
                <a:defRPr/>
              </a:pPr>
              <a:t>‹#›</a:t>
            </a:fld>
            <a:endParaRPr lang="fi-FI"/>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Line 8"/>
          <p:cNvSpPr>
            <a:spLocks noChangeShapeType="1"/>
          </p:cNvSpPr>
          <p:nvPr userDrawn="1"/>
        </p:nvSpPr>
        <p:spPr bwMode="auto">
          <a:xfrm flipV="1">
            <a:off x="468313" y="6089650"/>
            <a:ext cx="8280400" cy="6350"/>
          </a:xfrm>
          <a:prstGeom prst="line">
            <a:avLst/>
          </a:prstGeom>
          <a:noFill/>
          <a:ln w="19050">
            <a:solidFill>
              <a:srgbClr val="EE7F00"/>
            </a:solidFill>
            <a:round/>
            <a:headEnd/>
            <a:tailEnd/>
          </a:ln>
          <a:effectLst/>
        </p:spPr>
        <p:txBody>
          <a:bodyPr/>
          <a:lstStyle/>
          <a:p>
            <a:pPr>
              <a:defRPr/>
            </a:pPr>
            <a:endParaRPr lang="fi-FI">
              <a:cs typeface="+mn-cs"/>
            </a:endParaRPr>
          </a:p>
        </p:txBody>
      </p:sp>
      <p:pic>
        <p:nvPicPr>
          <p:cNvPr id="3" name="Kuva 8" descr="Assistentti_info_logo_iso.jpg"/>
          <p:cNvPicPr>
            <a:picLocks noChangeAspect="1"/>
          </p:cNvPicPr>
          <p:nvPr userDrawn="1"/>
        </p:nvPicPr>
        <p:blipFill>
          <a:blip r:embed="rId2"/>
          <a:srcRect/>
          <a:stretch>
            <a:fillRect/>
          </a:stretch>
        </p:blipFill>
        <p:spPr bwMode="auto">
          <a:xfrm>
            <a:off x="3419475" y="6237288"/>
            <a:ext cx="2274888" cy="431800"/>
          </a:xfrm>
          <a:prstGeom prst="rect">
            <a:avLst/>
          </a:prstGeom>
          <a:noFill/>
          <a:ln w="9525">
            <a:noFill/>
            <a:miter lim="800000"/>
            <a:headEnd/>
            <a:tailEnd/>
          </a:ln>
        </p:spPr>
      </p:pic>
      <p:sp>
        <p:nvSpPr>
          <p:cNvPr id="4" name="Päivämäärän paikkamerkki 1"/>
          <p:cNvSpPr>
            <a:spLocks noGrp="1"/>
          </p:cNvSpPr>
          <p:nvPr>
            <p:ph type="dt" sz="half" idx="10"/>
          </p:nvPr>
        </p:nvSpPr>
        <p:spPr/>
        <p:txBody>
          <a:bodyPr/>
          <a:lstStyle>
            <a:lvl1pPr>
              <a:defRPr/>
            </a:lvl1pPr>
          </a:lstStyle>
          <a:p>
            <a:pPr>
              <a:defRPr/>
            </a:pPr>
            <a:r>
              <a:rPr lang="fi-FI"/>
              <a:t>7.11.2012 Haapala</a:t>
            </a:r>
          </a:p>
        </p:txBody>
      </p:sp>
      <p:sp>
        <p:nvSpPr>
          <p:cNvPr id="5" name="Dian numeron paikkamerkki 3"/>
          <p:cNvSpPr>
            <a:spLocks noGrp="1"/>
          </p:cNvSpPr>
          <p:nvPr>
            <p:ph type="sldNum" sz="quarter" idx="11"/>
          </p:nvPr>
        </p:nvSpPr>
        <p:spPr/>
        <p:txBody>
          <a:bodyPr/>
          <a:lstStyle>
            <a:lvl1pPr>
              <a:defRPr/>
            </a:lvl1pPr>
          </a:lstStyle>
          <a:p>
            <a:pPr>
              <a:defRPr/>
            </a:pPr>
            <a:fld id="{3AB72A43-3BAE-49FD-9163-993E0B64629F}" type="slidenum">
              <a:rPr lang="fi-FI"/>
              <a:pPr>
                <a:defRPr/>
              </a:pPr>
              <a:t>‹#›</a:t>
            </a:fld>
            <a:endParaRPr lang="fi-FI"/>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3" name="Line 8"/>
          <p:cNvSpPr>
            <a:spLocks noChangeShapeType="1"/>
          </p:cNvSpPr>
          <p:nvPr userDrawn="1"/>
        </p:nvSpPr>
        <p:spPr bwMode="auto">
          <a:xfrm flipV="1">
            <a:off x="468313" y="6089650"/>
            <a:ext cx="8280400" cy="6350"/>
          </a:xfrm>
          <a:prstGeom prst="line">
            <a:avLst/>
          </a:prstGeom>
          <a:noFill/>
          <a:ln w="19050">
            <a:solidFill>
              <a:srgbClr val="EE7F00"/>
            </a:solidFill>
            <a:round/>
            <a:headEnd/>
            <a:tailEnd/>
          </a:ln>
          <a:effectLst/>
        </p:spPr>
        <p:txBody>
          <a:bodyPr/>
          <a:lstStyle/>
          <a:p>
            <a:pPr>
              <a:defRPr/>
            </a:pPr>
            <a:endParaRPr lang="fi-FI">
              <a:solidFill>
                <a:srgbClr val="000000"/>
              </a:solidFill>
              <a:cs typeface="+mn-cs"/>
            </a:endParaRPr>
          </a:p>
        </p:txBody>
      </p:sp>
      <p:pic>
        <p:nvPicPr>
          <p:cNvPr id="4" name="Kuva 8" descr="Assistentti_info_logo_iso.jpg"/>
          <p:cNvPicPr>
            <a:picLocks noChangeAspect="1"/>
          </p:cNvPicPr>
          <p:nvPr userDrawn="1"/>
        </p:nvPicPr>
        <p:blipFill>
          <a:blip r:embed="rId2"/>
          <a:srcRect/>
          <a:stretch>
            <a:fillRect/>
          </a:stretch>
        </p:blipFill>
        <p:spPr bwMode="auto">
          <a:xfrm>
            <a:off x="3419475" y="6237288"/>
            <a:ext cx="2274888" cy="431800"/>
          </a:xfrm>
          <a:prstGeom prst="rect">
            <a:avLst/>
          </a:prstGeom>
          <a:noFill/>
          <a:ln w="9525">
            <a:noFill/>
            <a:miter lim="800000"/>
            <a:headEnd/>
            <a:tailEnd/>
          </a:ln>
        </p:spPr>
      </p:pic>
      <p:sp>
        <p:nvSpPr>
          <p:cNvPr id="2" name="Otsikko 1"/>
          <p:cNvSpPr>
            <a:spLocks noGrp="1"/>
          </p:cNvSpPr>
          <p:nvPr>
            <p:ph type="title"/>
          </p:nvPr>
        </p:nvSpPr>
        <p:spPr/>
        <p:txBody>
          <a:bodyPr/>
          <a:lstStyle/>
          <a:p>
            <a:r>
              <a:rPr lang="fi-FI"/>
              <a:t>Muokkaa perustyyl. napsautt.</a:t>
            </a:r>
          </a:p>
        </p:txBody>
      </p:sp>
      <p:sp>
        <p:nvSpPr>
          <p:cNvPr id="5" name="Päivämäärän paikkamerkki 2"/>
          <p:cNvSpPr>
            <a:spLocks noGrp="1"/>
          </p:cNvSpPr>
          <p:nvPr>
            <p:ph type="dt" sz="half" idx="10"/>
          </p:nvPr>
        </p:nvSpPr>
        <p:spPr/>
        <p:txBody>
          <a:bodyPr/>
          <a:lstStyle>
            <a:lvl1pPr>
              <a:defRPr/>
            </a:lvl1pPr>
          </a:lstStyle>
          <a:p>
            <a:pPr>
              <a:defRPr/>
            </a:pPr>
            <a:r>
              <a:rPr lang="fi-FI">
                <a:solidFill>
                  <a:srgbClr val="000000"/>
                </a:solidFill>
              </a:rPr>
              <a:t>7.11.2012 Haapala</a:t>
            </a:r>
          </a:p>
        </p:txBody>
      </p:sp>
      <p:sp>
        <p:nvSpPr>
          <p:cNvPr id="6" name="Dian numeron paikkamerkki 4"/>
          <p:cNvSpPr>
            <a:spLocks noGrp="1"/>
          </p:cNvSpPr>
          <p:nvPr>
            <p:ph type="sldNum" sz="quarter" idx="11"/>
          </p:nvPr>
        </p:nvSpPr>
        <p:spPr/>
        <p:txBody>
          <a:bodyPr/>
          <a:lstStyle>
            <a:lvl1pPr>
              <a:defRPr/>
            </a:lvl1pPr>
          </a:lstStyle>
          <a:p>
            <a:pPr>
              <a:defRPr/>
            </a:pPr>
            <a:fld id="{1AA9CBE8-205D-4F39-80CE-8D18B3322428}"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389822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p>
            <a:r>
              <a:rPr lang="fi-FI"/>
              <a:t>Muokkaa perustyyl. napsautt.</a:t>
            </a:r>
          </a:p>
        </p:txBody>
      </p:sp>
      <p:sp>
        <p:nvSpPr>
          <p:cNvPr id="3" name="Sisällön paikkamerkki 2"/>
          <p:cNvSpPr>
            <a:spLocks noGrp="1"/>
          </p:cNvSpPr>
          <p:nvPr>
            <p:ph idx="1"/>
          </p:nvPr>
        </p:nvSpPr>
        <p:spPr>
          <a:xfrm>
            <a:off x="457200" y="1600200"/>
            <a:ext cx="8229600" cy="4525963"/>
          </a:xfrm>
          <a:prstGeom prst="rect">
            <a:avLst/>
          </a:prstGeo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5" name="Alatunnisteen paikkamerkki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69901EE4-BA44-4663-90C7-B1BAE9720FCB}" type="slidenum">
              <a:rPr lang="fi-FI"/>
              <a:pPr>
                <a:defRPr/>
              </a:pPr>
              <a:t>‹#›</a:t>
            </a:fld>
            <a:endParaRPr lang="fi-FI"/>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Line 8"/>
          <p:cNvSpPr>
            <a:spLocks noChangeShapeType="1"/>
          </p:cNvSpPr>
          <p:nvPr userDrawn="1"/>
        </p:nvSpPr>
        <p:spPr bwMode="auto">
          <a:xfrm flipV="1">
            <a:off x="468313" y="6089650"/>
            <a:ext cx="8280400" cy="6350"/>
          </a:xfrm>
          <a:prstGeom prst="line">
            <a:avLst/>
          </a:prstGeom>
          <a:noFill/>
          <a:ln w="19050">
            <a:solidFill>
              <a:srgbClr val="EE7F00"/>
            </a:solidFill>
            <a:round/>
            <a:headEnd/>
            <a:tailEnd/>
          </a:ln>
          <a:effectLst/>
        </p:spPr>
        <p:txBody>
          <a:bodyPr/>
          <a:lstStyle/>
          <a:p>
            <a:pPr>
              <a:defRPr/>
            </a:pPr>
            <a:endParaRPr lang="fi-FI">
              <a:solidFill>
                <a:srgbClr val="000000"/>
              </a:solidFill>
              <a:cs typeface="+mn-cs"/>
            </a:endParaRPr>
          </a:p>
        </p:txBody>
      </p:sp>
      <p:pic>
        <p:nvPicPr>
          <p:cNvPr id="3" name="Kuva 8" descr="Assistentti_info_logo_iso.jpg"/>
          <p:cNvPicPr>
            <a:picLocks noChangeAspect="1"/>
          </p:cNvPicPr>
          <p:nvPr userDrawn="1"/>
        </p:nvPicPr>
        <p:blipFill>
          <a:blip r:embed="rId2"/>
          <a:srcRect/>
          <a:stretch>
            <a:fillRect/>
          </a:stretch>
        </p:blipFill>
        <p:spPr bwMode="auto">
          <a:xfrm>
            <a:off x="3419475" y="6237288"/>
            <a:ext cx="2274888" cy="431800"/>
          </a:xfrm>
          <a:prstGeom prst="rect">
            <a:avLst/>
          </a:prstGeom>
          <a:noFill/>
          <a:ln w="9525">
            <a:noFill/>
            <a:miter lim="800000"/>
            <a:headEnd/>
            <a:tailEnd/>
          </a:ln>
        </p:spPr>
      </p:pic>
      <p:sp>
        <p:nvSpPr>
          <p:cNvPr id="4" name="Päivämäärän paikkamerkki 1"/>
          <p:cNvSpPr>
            <a:spLocks noGrp="1"/>
          </p:cNvSpPr>
          <p:nvPr>
            <p:ph type="dt" sz="half" idx="10"/>
          </p:nvPr>
        </p:nvSpPr>
        <p:spPr/>
        <p:txBody>
          <a:bodyPr/>
          <a:lstStyle>
            <a:lvl1pPr>
              <a:defRPr/>
            </a:lvl1pPr>
          </a:lstStyle>
          <a:p>
            <a:pPr>
              <a:defRPr/>
            </a:pPr>
            <a:r>
              <a:rPr lang="fi-FI">
                <a:solidFill>
                  <a:srgbClr val="000000"/>
                </a:solidFill>
              </a:rPr>
              <a:t>7.11.2012 Haapala</a:t>
            </a:r>
          </a:p>
        </p:txBody>
      </p:sp>
      <p:sp>
        <p:nvSpPr>
          <p:cNvPr id="5" name="Dian numeron paikkamerkki 3"/>
          <p:cNvSpPr>
            <a:spLocks noGrp="1"/>
          </p:cNvSpPr>
          <p:nvPr>
            <p:ph type="sldNum" sz="quarter" idx="11"/>
          </p:nvPr>
        </p:nvSpPr>
        <p:spPr/>
        <p:txBody>
          <a:bodyPr/>
          <a:lstStyle>
            <a:lvl1pPr>
              <a:defRPr/>
            </a:lvl1pPr>
          </a:lstStyle>
          <a:p>
            <a:pPr>
              <a:defRPr/>
            </a:pPr>
            <a:fld id="{3AB72A43-3BAE-49FD-9163-993E0B64629F}"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28189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5" name="Alatunnisteen paikkamerkki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6" name="Dian numeron paikkamerkki 5"/>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91EBFD35-B4FB-4E2B-AB91-84F4D9B1B368}" type="slidenum">
              <a:rPr lang="fi-FI"/>
              <a:pPr>
                <a:defRPr/>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6" name="Alatunnisteen paikkamerkki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C95A4A03-9A32-44A2-A166-BFDEBDE20C5F}" type="slidenum">
              <a:rPr lang="fi-FI"/>
              <a:pPr>
                <a:defRPr/>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8" name="Alatunnisteen paikkamerkki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9" name="Dian numeron paikkamerkki 8"/>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DBBDA5A6-A428-41B4-98C8-BDD61055EEC5}" type="slidenum">
              <a:rPr lang="fi-FI"/>
              <a:pPr>
                <a:defRPr/>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p>
            <a:r>
              <a:rPr lang="fi-FI"/>
              <a:t>Muokkaa perustyyl. napsautt.</a:t>
            </a:r>
          </a:p>
        </p:txBody>
      </p:sp>
      <p:sp>
        <p:nvSpPr>
          <p:cNvPr id="3" name="Päivämäärän paikkamerkki 2"/>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4" name="Alatunnisteen paikkamerkki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5" name="Dian numeron paikkamerkki 4"/>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340A81CA-23C4-4E63-8D41-823E6ABEDB45}" type="slidenum">
              <a:rPr lang="fi-FI"/>
              <a:pPr>
                <a:defRPr/>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3" name="Alatunnisteen paikkamerkki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4" name="Dian numeron paikkamerkki 3"/>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D57AD2D8-75BF-4F62-8EFE-0B42F8B1FEA1}" type="slidenum">
              <a:rPr lang="fi-FI"/>
              <a:pPr>
                <a:defRPr/>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a:prstGeom prst="rect">
            <a:avLst/>
          </a:prstGeo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6" name="Alatunnisteen paikkamerkki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3C6B7C2B-8F9D-400D-9392-D9B7C8514680}" type="slidenum">
              <a:rPr lang="fi-FI"/>
              <a:pPr>
                <a:defRPr/>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a:xfrm>
            <a:off x="457200" y="6356350"/>
            <a:ext cx="2133600" cy="365125"/>
          </a:xfrm>
          <a:prstGeom prst="rect">
            <a:avLst/>
          </a:prstGeom>
        </p:spPr>
        <p:txBody>
          <a:bodyPr/>
          <a:lstStyle>
            <a:lvl1pPr>
              <a:defRPr>
                <a:cs typeface="+mn-cs"/>
              </a:defRPr>
            </a:lvl1pPr>
          </a:lstStyle>
          <a:p>
            <a:pPr>
              <a:defRPr/>
            </a:pPr>
            <a:r>
              <a:rPr lang="fi-FI"/>
              <a:t>7.11.2012 Haapala</a:t>
            </a:r>
          </a:p>
        </p:txBody>
      </p:sp>
      <p:sp>
        <p:nvSpPr>
          <p:cNvPr id="6" name="Alatunnisteen paikkamerkki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fi-FI"/>
          </a:p>
        </p:txBody>
      </p:sp>
      <p:sp>
        <p:nvSpPr>
          <p:cNvPr id="7" name="Dian numeron paikkamerkki 6"/>
          <p:cNvSpPr>
            <a:spLocks noGrp="1"/>
          </p:cNvSpPr>
          <p:nvPr>
            <p:ph type="sldNum" sz="quarter" idx="12"/>
          </p:nvPr>
        </p:nvSpPr>
        <p:spPr>
          <a:xfrm>
            <a:off x="6553200" y="6356350"/>
            <a:ext cx="2133600" cy="365125"/>
          </a:xfrm>
          <a:prstGeom prst="rect">
            <a:avLst/>
          </a:prstGeom>
        </p:spPr>
        <p:txBody>
          <a:bodyPr/>
          <a:lstStyle>
            <a:lvl1pPr>
              <a:defRPr>
                <a:cs typeface="+mn-cs"/>
              </a:defRPr>
            </a:lvl1pPr>
          </a:lstStyle>
          <a:p>
            <a:pPr>
              <a:defRPr/>
            </a:pPr>
            <a:fld id="{D33EFA6A-BEB0-42A2-8C32-EF74D9331572}" type="slidenum">
              <a:rPr lang="fi-FI"/>
              <a:pPr>
                <a:defRPr/>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Otsikon paikkamerkki 1"/>
          <p:cNvSpPr>
            <a:spLocks noGrp="1"/>
          </p:cNvSpPr>
          <p:nvPr>
            <p:ph type="title"/>
          </p:nvPr>
        </p:nvSpPr>
        <p:spPr bwMode="auto">
          <a:xfrm>
            <a:off x="468313" y="274638"/>
            <a:ext cx="82184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a:t>Muokkaa perustyyl. napsautt.</a:t>
            </a:r>
          </a:p>
        </p:txBody>
      </p:sp>
      <p:sp>
        <p:nvSpPr>
          <p:cNvPr id="13315" name="Tekstin paikkamerkki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6588125"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r>
              <a:rPr lang="fi-FI"/>
              <a:t>7.11.2012 Haapala</a:t>
            </a:r>
          </a:p>
        </p:txBody>
      </p:sp>
      <p:sp>
        <p:nvSpPr>
          <p:cNvPr id="7" name="Line 8"/>
          <p:cNvSpPr>
            <a:spLocks noChangeShapeType="1"/>
          </p:cNvSpPr>
          <p:nvPr userDrawn="1"/>
        </p:nvSpPr>
        <p:spPr bwMode="auto">
          <a:xfrm flipV="1">
            <a:off x="468313" y="6089650"/>
            <a:ext cx="8280400" cy="6350"/>
          </a:xfrm>
          <a:prstGeom prst="line">
            <a:avLst/>
          </a:prstGeom>
          <a:noFill/>
          <a:ln w="19050">
            <a:solidFill>
              <a:srgbClr val="EE7F00"/>
            </a:solidFill>
            <a:round/>
            <a:headEnd/>
            <a:tailEnd/>
          </a:ln>
          <a:effectLst/>
        </p:spPr>
        <p:txBody>
          <a:bodyPr/>
          <a:lstStyle/>
          <a:p>
            <a:pPr>
              <a:defRPr/>
            </a:pPr>
            <a:endParaRPr lang="fi-FI">
              <a:cs typeface="+mn-cs"/>
            </a:endParaRPr>
          </a:p>
        </p:txBody>
      </p:sp>
      <p:pic>
        <p:nvPicPr>
          <p:cNvPr id="13318" name="Kuva 7" descr="Assistentti_info_logo_iso.jpg"/>
          <p:cNvPicPr>
            <a:picLocks noChangeAspect="1"/>
          </p:cNvPicPr>
          <p:nvPr userDrawn="1"/>
        </p:nvPicPr>
        <p:blipFill>
          <a:blip r:embed="rId7"/>
          <a:srcRect/>
          <a:stretch>
            <a:fillRect/>
          </a:stretch>
        </p:blipFill>
        <p:spPr bwMode="auto">
          <a:xfrm>
            <a:off x="468313" y="6308725"/>
            <a:ext cx="1703387" cy="323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a:t>Muokkaa perustyyl. napsautt.</a:t>
            </a:r>
          </a:p>
        </p:txBody>
      </p:sp>
      <p:sp>
        <p:nvSpPr>
          <p:cNvPr id="19459"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0" name="Päivämäärän paikkamerkki 1"/>
          <p:cNvSpPr>
            <a:spLocks noGrp="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r>
              <a:rPr lang="fi-FI"/>
              <a:t>7.11.2012 Haapala</a:t>
            </a:r>
          </a:p>
        </p:txBody>
      </p:sp>
      <p:sp>
        <p:nvSpPr>
          <p:cNvPr id="11" name="Dian numeron paikkamerkki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DE3DD9C3-05DE-48E7-B150-865C1812602B}"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Lst>
  <p:hf sldNum="0" hdr="0" ftr="0"/>
  <p:txStyles>
    <p:titleStyle>
      <a:lvl1pPr algn="l" rtl="0" eaLnBrk="0" fontAlgn="base" hangingPunct="0">
        <a:spcBef>
          <a:spcPct val="0"/>
        </a:spcBef>
        <a:spcAft>
          <a:spcPct val="0"/>
        </a:spcAft>
        <a:defRPr sz="4400">
          <a:solidFill>
            <a:schemeClr val="tx2"/>
          </a:solidFill>
          <a:latin typeface="Arial" charset="0"/>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i-FI"/>
              <a:t>Muokkaa perustyyl. napsautt.</a:t>
            </a:r>
          </a:p>
        </p:txBody>
      </p:sp>
      <p:sp>
        <p:nvSpPr>
          <p:cNvPr id="19459"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0" name="Päivämäärän paikkamerkki 1"/>
          <p:cNvSpPr>
            <a:spLocks noGrp="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r>
              <a:rPr lang="fi-FI">
                <a:solidFill>
                  <a:srgbClr val="000000"/>
                </a:solidFill>
              </a:rPr>
              <a:t>7.11.2012 Haapala</a:t>
            </a:r>
          </a:p>
        </p:txBody>
      </p:sp>
      <p:sp>
        <p:nvSpPr>
          <p:cNvPr id="11" name="Dian numeron paikkamerkki 3"/>
          <p:cNvSpPr>
            <a:spLocks noGrp="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DE3DD9C3-05DE-48E7-B150-865C1812602B}" type="slidenum">
              <a:rPr lang="fi-FI">
                <a:solidFill>
                  <a:srgbClr val="000000"/>
                </a:solidFill>
              </a:rPr>
              <a:pPr>
                <a:defRPr/>
              </a:pPr>
              <a:t>‹#›</a:t>
            </a:fld>
            <a:endParaRPr lang="fi-FI">
              <a:solidFill>
                <a:srgbClr val="000000"/>
              </a:solidFill>
            </a:endParaRPr>
          </a:p>
        </p:txBody>
      </p:sp>
    </p:spTree>
    <p:extLst>
      <p:ext uri="{BB962C8B-B14F-4D97-AF65-F5344CB8AC3E}">
        <p14:creationId xmlns:p14="http://schemas.microsoft.com/office/powerpoint/2010/main" val="1958439131"/>
      </p:ext>
    </p:extLst>
  </p:cSld>
  <p:clrMap bg1="lt1" tx1="dk1" bg2="lt2" tx2="dk2" accent1="accent1" accent2="accent2" accent3="accent3" accent4="accent4" accent5="accent5" accent6="accent6" hlink="hlink" folHlink="folHlink"/>
  <p:sldLayoutIdLst>
    <p:sldLayoutId id="2147483728" r:id="rId1"/>
    <p:sldLayoutId id="2147483729" r:id="rId2"/>
  </p:sldLayoutIdLst>
  <p:hf sldNum="0" hdr="0" ftr="0"/>
  <p:txStyles>
    <p:titleStyle>
      <a:lvl1pPr algn="l" rtl="0" eaLnBrk="0" fontAlgn="base" hangingPunct="0">
        <a:spcBef>
          <a:spcPct val="0"/>
        </a:spcBef>
        <a:spcAft>
          <a:spcPct val="0"/>
        </a:spcAft>
        <a:defRPr sz="4400">
          <a:solidFill>
            <a:schemeClr val="tx2"/>
          </a:solidFill>
          <a:latin typeface="Arial" charset="0"/>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idx="4294967295"/>
          </p:nvPr>
        </p:nvSpPr>
        <p:spPr bwMode="auto">
          <a:xfrm>
            <a:off x="-17247" y="1268760"/>
            <a:ext cx="9144000" cy="2088232"/>
          </a:xfrm>
          <a:prstGeom prst="rect">
            <a:avLst/>
          </a:prstGeom>
          <a:solidFill>
            <a:srgbClr val="FFFFFF"/>
          </a:solidFill>
          <a:ln>
            <a:miter lim="800000"/>
            <a:headEnd/>
            <a:tailEnd/>
          </a:ln>
        </p:spPr>
        <p:txBody>
          <a:bodyPr/>
          <a:lstStyle/>
          <a:p>
            <a:pPr eaLnBrk="1" hangingPunct="1"/>
            <a:br>
              <a:rPr lang="fi-FI" altLang="fi-FI" sz="4000" dirty="0"/>
            </a:br>
            <a:r>
              <a:rPr lang="fi-FI" altLang="fi-FI" sz="4000" dirty="0"/>
              <a:t>Henkilökohtainen apu -</a:t>
            </a:r>
            <a:br>
              <a:rPr lang="fi-FI" altLang="fi-FI" sz="4000" dirty="0"/>
            </a:br>
            <a:r>
              <a:rPr lang="fi-FI" altLang="fi-FI" sz="4000" dirty="0"/>
              <a:t>Työsuojelutietoa käytännössä</a:t>
            </a:r>
            <a:br>
              <a:rPr lang="fi-FI" altLang="fi-FI" sz="4000" dirty="0"/>
            </a:br>
            <a:endParaRPr lang="fi-FI" sz="4000" dirty="0"/>
          </a:p>
        </p:txBody>
      </p:sp>
      <p:sp>
        <p:nvSpPr>
          <p:cNvPr id="23555" name="Rectangle 3"/>
          <p:cNvSpPr>
            <a:spLocks noGrp="1" noChangeArrowheads="1"/>
          </p:cNvSpPr>
          <p:nvPr>
            <p:ph type="subTitle" idx="4294967295"/>
          </p:nvPr>
        </p:nvSpPr>
        <p:spPr bwMode="auto">
          <a:xfrm>
            <a:off x="0" y="3886200"/>
            <a:ext cx="9144000" cy="1415008"/>
          </a:xfrm>
          <a:prstGeom prst="rect">
            <a:avLst/>
          </a:prstGeom>
          <a:solidFill>
            <a:srgbClr val="FFFFFF"/>
          </a:solidFill>
          <a:ln>
            <a:miter lim="800000"/>
            <a:headEnd/>
            <a:tailEnd/>
          </a:ln>
        </p:spPr>
        <p:txBody>
          <a:bodyPr/>
          <a:lstStyle/>
          <a:p>
            <a:pPr algn="ctr" eaLnBrk="1" hangingPunct="1">
              <a:buFont typeface="Arial" charset="0"/>
              <a:buNone/>
            </a:pPr>
            <a:r>
              <a:rPr lang="fi-FI" sz="2400" dirty="0"/>
              <a:t>Mika Välimaa</a:t>
            </a:r>
          </a:p>
          <a:p>
            <a:pPr algn="ctr" eaLnBrk="1" hangingPunct="1">
              <a:buFont typeface="Arial" charset="0"/>
              <a:buNone/>
            </a:pPr>
            <a:r>
              <a:rPr lang="fi-FI" sz="2400" dirty="0"/>
              <a:t>Lakimies, Assistentti.info</a:t>
            </a:r>
          </a:p>
          <a:p>
            <a:pPr algn="ctr" eaLnBrk="1" hangingPunct="1">
              <a:buFont typeface="Arial" charset="0"/>
              <a:buNone/>
            </a:pPr>
            <a:r>
              <a:rPr lang="fi-FI" sz="2400" dirty="0"/>
              <a:t>Turku 12.10.2017</a:t>
            </a:r>
          </a:p>
        </p:txBody>
      </p:sp>
      <p:sp>
        <p:nvSpPr>
          <p:cNvPr id="23556" name="Line 8"/>
          <p:cNvSpPr>
            <a:spLocks noChangeShapeType="1"/>
          </p:cNvSpPr>
          <p:nvPr/>
        </p:nvSpPr>
        <p:spPr bwMode="auto">
          <a:xfrm>
            <a:off x="2411413" y="3500438"/>
            <a:ext cx="4392612" cy="0"/>
          </a:xfrm>
          <a:prstGeom prst="line">
            <a:avLst/>
          </a:prstGeom>
          <a:noFill/>
          <a:ln w="28575">
            <a:solidFill>
              <a:srgbClr val="EE7F00"/>
            </a:solidFill>
            <a:round/>
            <a:headEnd/>
            <a:tailEnd/>
          </a:ln>
        </p:spPr>
        <p:txBody>
          <a:bodyPr/>
          <a:lstStyle/>
          <a:p>
            <a:endParaRPr lang="fi-FI"/>
          </a:p>
        </p:txBody>
      </p:sp>
      <p:pic>
        <p:nvPicPr>
          <p:cNvPr id="23557" name="Kuva 12" descr="Assistentti_info_logo_iso.jpg"/>
          <p:cNvPicPr>
            <a:picLocks noChangeAspect="1"/>
          </p:cNvPicPr>
          <p:nvPr/>
        </p:nvPicPr>
        <p:blipFill>
          <a:blip r:embed="rId3"/>
          <a:srcRect/>
          <a:stretch>
            <a:fillRect/>
          </a:stretch>
        </p:blipFill>
        <p:spPr bwMode="auto">
          <a:xfrm>
            <a:off x="3492500" y="5949950"/>
            <a:ext cx="2274888" cy="431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628800"/>
            <a:ext cx="8229600" cy="4537174"/>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r>
              <a:rPr lang="fi-FI" altLang="fi-FI" sz="2400" dirty="0">
                <a:latin typeface="Calibri" panose="020F0502020204030204" pitchFamily="34" charset="0"/>
              </a:rPr>
              <a:t>TT:n on noudatettava</a:t>
            </a:r>
          </a:p>
          <a:p>
            <a:pPr lvl="2"/>
            <a:r>
              <a:rPr lang="fi-FI" altLang="fi-FI" dirty="0">
                <a:latin typeface="Calibri" panose="020F0502020204030204" pitchFamily="34" charset="0"/>
              </a:rPr>
              <a:t> </a:t>
            </a:r>
            <a:r>
              <a:rPr lang="fi-FI" altLang="fi-FI" dirty="0" err="1">
                <a:latin typeface="Calibri" panose="020F0502020204030204" pitchFamily="34" charset="0"/>
              </a:rPr>
              <a:t>TA:n</a:t>
            </a:r>
            <a:r>
              <a:rPr lang="fi-FI" altLang="fi-FI" dirty="0">
                <a:latin typeface="Calibri" panose="020F0502020204030204" pitchFamily="34" charset="0"/>
              </a:rPr>
              <a:t> ohjeita ja määräyksiä</a:t>
            </a:r>
          </a:p>
          <a:p>
            <a:pPr lvl="2"/>
            <a:r>
              <a:rPr lang="fi-FI" altLang="fi-FI" dirty="0">
                <a:latin typeface="Calibri" panose="020F0502020204030204" pitchFamily="34" charset="0"/>
              </a:rPr>
              <a:t> turvallisuuden ja terveellisyyden edellyttämää järjestystä ja siisteyttä</a:t>
            </a:r>
          </a:p>
          <a:p>
            <a:pPr lvl="2"/>
            <a:r>
              <a:rPr lang="fi-FI" altLang="fi-FI" dirty="0">
                <a:latin typeface="Calibri" panose="020F0502020204030204" pitchFamily="34" charset="0"/>
              </a:rPr>
              <a:t> huolellisuutta ja varovaisuutta</a:t>
            </a:r>
          </a:p>
          <a:p>
            <a:pPr marL="914400" lvl="2" indent="0">
              <a:buNone/>
            </a:pPr>
            <a:endParaRPr lang="fi-FI" altLang="fi-FI" sz="500" dirty="0">
              <a:latin typeface="Calibri" panose="020F0502020204030204" pitchFamily="34" charset="0"/>
            </a:endParaRPr>
          </a:p>
          <a:p>
            <a:pPr marL="269875" lvl="2" indent="0">
              <a:buNone/>
            </a:pPr>
            <a:r>
              <a:rPr lang="fi-FI" altLang="fi-FI" b="1" dirty="0">
                <a:latin typeface="Calibri" panose="020F0502020204030204" pitchFamily="34" charset="0"/>
              </a:rPr>
              <a:t>Kuitenkin</a:t>
            </a:r>
            <a:r>
              <a:rPr lang="fi-FI" altLang="fi-FI" dirty="0">
                <a:latin typeface="Calibri" panose="020F0502020204030204" pitchFamily="34" charset="0"/>
              </a:rPr>
              <a:t>:</a:t>
            </a:r>
            <a:endParaRPr lang="fi-FI" altLang="fi-FI" sz="2400" dirty="0">
              <a:latin typeface="Calibri" panose="020F0502020204030204" pitchFamily="34" charset="0"/>
            </a:endParaRPr>
          </a:p>
          <a:p>
            <a:pPr>
              <a:spcBef>
                <a:spcPct val="50000"/>
              </a:spcBef>
            </a:pPr>
            <a:r>
              <a:rPr lang="fi-FI" altLang="fi-FI" sz="2400" dirty="0">
                <a:latin typeface="Calibri" pitchFamily="34" charset="0"/>
                <a:cs typeface="Times New Roman" pitchFamily="18" charset="0"/>
              </a:rPr>
              <a:t>TT:llä on ilmoitusvelvollisuus haittaa tai vaaraa aiheuttavista työoloista, laitteista ja työmenetelmistä</a:t>
            </a:r>
          </a:p>
          <a:p>
            <a:pPr marL="0" indent="0">
              <a:spcBef>
                <a:spcPct val="50000"/>
              </a:spcBef>
              <a:buNone/>
            </a:pPr>
            <a:r>
              <a:rPr lang="fi-FI" altLang="fi-FI" sz="2400" dirty="0">
                <a:latin typeface="Calibri" pitchFamily="34" charset="0"/>
                <a:cs typeface="Times New Roman" pitchFamily="18" charset="0"/>
              </a:rPr>
              <a:t>							</a:t>
            </a:r>
            <a:endParaRPr lang="fi-FI" sz="2600" dirty="0"/>
          </a:p>
        </p:txBody>
      </p:sp>
      <p:sp>
        <p:nvSpPr>
          <p:cNvPr id="4" name="Rectangle 2"/>
          <p:cNvSpPr>
            <a:spLocks noGrp="1" noChangeArrowheads="1"/>
          </p:cNvSpPr>
          <p:nvPr>
            <p:ph type="title" idx="4294967295"/>
          </p:nvPr>
        </p:nvSpPr>
        <p:spPr>
          <a:xfrm>
            <a:off x="457200" y="404664"/>
            <a:ext cx="8229600" cy="792088"/>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Työntekijän velvollisuudet ja oikeudet</a:t>
            </a:r>
          </a:p>
        </p:txBody>
      </p:sp>
    </p:spTree>
    <p:extLst>
      <p:ext uri="{BB962C8B-B14F-4D97-AF65-F5344CB8AC3E}">
        <p14:creationId xmlns:p14="http://schemas.microsoft.com/office/powerpoint/2010/main" val="1124388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628800"/>
            <a:ext cx="8229600" cy="4537174"/>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lvl="0">
              <a:buFont typeface="Arial" charset="0"/>
              <a:buChar char="•"/>
            </a:pPr>
            <a:r>
              <a:rPr lang="fi-FI" altLang="fi-FI" sz="2800" kern="1200" dirty="0">
                <a:solidFill>
                  <a:prstClr val="black"/>
                </a:solidFill>
                <a:latin typeface="Calibri"/>
              </a:rPr>
              <a:t>TT:n mahdollisuuksiensa mukaan </a:t>
            </a:r>
            <a:r>
              <a:rPr lang="fi-FI" altLang="fi-FI" sz="2800" b="1" kern="1200" dirty="0">
                <a:solidFill>
                  <a:prstClr val="black"/>
                </a:solidFill>
                <a:latin typeface="Calibri"/>
              </a:rPr>
              <a:t>itse </a:t>
            </a:r>
            <a:r>
              <a:rPr lang="fi-FI" altLang="fi-FI" sz="2800" kern="1200" dirty="0">
                <a:solidFill>
                  <a:prstClr val="black"/>
                </a:solidFill>
                <a:latin typeface="Calibri"/>
              </a:rPr>
              <a:t>poistettava havaitsemansa ja </a:t>
            </a:r>
            <a:r>
              <a:rPr lang="fi-FI" altLang="fi-FI" sz="2800" b="1" kern="1200" dirty="0">
                <a:solidFill>
                  <a:prstClr val="black"/>
                </a:solidFill>
                <a:latin typeface="Calibri"/>
              </a:rPr>
              <a:t>ilmeistä</a:t>
            </a:r>
            <a:r>
              <a:rPr lang="fi-FI" altLang="fi-FI" sz="2800" kern="1200" dirty="0">
                <a:solidFill>
                  <a:prstClr val="black"/>
                </a:solidFill>
                <a:latin typeface="Calibri"/>
              </a:rPr>
              <a:t> vaaraa aiheuttavat viat ja puutteellisuudet</a:t>
            </a:r>
          </a:p>
          <a:p>
            <a:pPr marL="0" lvl="0" indent="0">
              <a:buNone/>
            </a:pPr>
            <a:endParaRPr lang="fi-FI" altLang="fi-FI" sz="1600" kern="1200" dirty="0">
              <a:solidFill>
                <a:prstClr val="black"/>
              </a:solidFill>
              <a:latin typeface="Calibri"/>
            </a:endParaRPr>
          </a:p>
          <a:p>
            <a:pPr marL="269875" lvl="0" indent="-269875">
              <a:spcBef>
                <a:spcPct val="50000"/>
              </a:spcBef>
              <a:buFont typeface="Arial" charset="0"/>
              <a:buChar char="•"/>
            </a:pPr>
            <a:r>
              <a:rPr lang="fi-FI" altLang="fi-FI" sz="2800" kern="1200" dirty="0">
                <a:solidFill>
                  <a:prstClr val="black"/>
                </a:solidFill>
                <a:latin typeface="Calibri" pitchFamily="34" charset="0"/>
              </a:rPr>
              <a:t>TT:llä </a:t>
            </a:r>
            <a:r>
              <a:rPr lang="fi-FI" altLang="fi-FI" sz="2800" b="1" kern="1200" dirty="0">
                <a:solidFill>
                  <a:prstClr val="black"/>
                </a:solidFill>
                <a:latin typeface="Calibri" pitchFamily="34" charset="0"/>
              </a:rPr>
              <a:t>oikeus pidättäytyä työstä</a:t>
            </a:r>
            <a:r>
              <a:rPr lang="fi-FI" altLang="fi-FI" sz="2800" kern="1200" dirty="0">
                <a:solidFill>
                  <a:prstClr val="black"/>
                </a:solidFill>
                <a:latin typeface="Calibri" pitchFamily="34" charset="0"/>
              </a:rPr>
              <a:t>, jos työstä aiheutuu </a:t>
            </a:r>
            <a:r>
              <a:rPr lang="fi-FI" altLang="fi-FI" sz="2800" b="1" kern="1200" dirty="0">
                <a:solidFill>
                  <a:prstClr val="black"/>
                </a:solidFill>
                <a:latin typeface="Calibri" pitchFamily="34" charset="0"/>
              </a:rPr>
              <a:t>vakavaa </a:t>
            </a:r>
            <a:r>
              <a:rPr lang="fi-FI" altLang="fi-FI" sz="2800" kern="1200" dirty="0">
                <a:solidFill>
                  <a:prstClr val="black"/>
                </a:solidFill>
                <a:latin typeface="Calibri" pitchFamily="34" charset="0"/>
              </a:rPr>
              <a:t>vaaraa hengelle tai terveydelle</a:t>
            </a:r>
            <a:endParaRPr lang="fi-FI" altLang="fi-FI" sz="1600" kern="1200" dirty="0">
              <a:solidFill>
                <a:prstClr val="black"/>
              </a:solidFill>
              <a:latin typeface="Calibri" pitchFamily="34" charset="0"/>
            </a:endParaRPr>
          </a:p>
          <a:p>
            <a:pPr marL="0" lvl="0" indent="0" algn="ctr">
              <a:spcBef>
                <a:spcPct val="50000"/>
              </a:spcBef>
              <a:buNone/>
            </a:pPr>
            <a:r>
              <a:rPr lang="fi-FI" altLang="fi-FI" sz="2800" kern="1200" dirty="0">
                <a:solidFill>
                  <a:prstClr val="black"/>
                </a:solidFill>
                <a:latin typeface="Calibri" pitchFamily="34" charset="0"/>
                <a:sym typeface="Wingdings" panose="05000000000000000000" pitchFamily="2" charset="2"/>
              </a:rPr>
              <a:t></a:t>
            </a:r>
            <a:r>
              <a:rPr lang="fi-FI" altLang="fi-FI" sz="2400" kern="1200" dirty="0">
                <a:solidFill>
                  <a:prstClr val="black"/>
                </a:solidFill>
                <a:latin typeface="Calibri" pitchFamily="34" charset="0"/>
              </a:rPr>
              <a:t> </a:t>
            </a:r>
            <a:r>
              <a:rPr lang="fi-FI" altLang="fi-FI" sz="2800" kern="1200" dirty="0">
                <a:solidFill>
                  <a:prstClr val="black"/>
                </a:solidFill>
                <a:latin typeface="Calibri" pitchFamily="34" charset="0"/>
              </a:rPr>
              <a:t>huolehdittava, että pidättäytyminen aiheuttaa mahdollisimman vähän vaaraa</a:t>
            </a:r>
          </a:p>
          <a:p>
            <a:pPr marL="0" indent="0">
              <a:spcBef>
                <a:spcPct val="50000"/>
              </a:spcBef>
              <a:buNone/>
            </a:pPr>
            <a:r>
              <a:rPr lang="fi-FI" altLang="fi-FI" sz="2400" dirty="0">
                <a:latin typeface="Calibri" pitchFamily="34" charset="0"/>
                <a:cs typeface="Times New Roman" pitchFamily="18" charset="0"/>
              </a:rPr>
              <a:t>							</a:t>
            </a:r>
            <a:endParaRPr lang="fi-FI" sz="2600" dirty="0"/>
          </a:p>
        </p:txBody>
      </p:sp>
      <p:sp>
        <p:nvSpPr>
          <p:cNvPr id="4" name="Rectangle 2"/>
          <p:cNvSpPr>
            <a:spLocks noGrp="1" noChangeArrowheads="1"/>
          </p:cNvSpPr>
          <p:nvPr>
            <p:ph type="title" idx="4294967295"/>
          </p:nvPr>
        </p:nvSpPr>
        <p:spPr>
          <a:xfrm>
            <a:off x="457200" y="404664"/>
            <a:ext cx="8229600" cy="792088"/>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Työntekijän velvollisuudet ja oikeudet</a:t>
            </a:r>
          </a:p>
        </p:txBody>
      </p:sp>
    </p:spTree>
    <p:extLst>
      <p:ext uri="{BB962C8B-B14F-4D97-AF65-F5344CB8AC3E}">
        <p14:creationId xmlns:p14="http://schemas.microsoft.com/office/powerpoint/2010/main" val="3155918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a:buFont typeface="Arial" charset="0"/>
              <a:buNone/>
            </a:pPr>
            <a:r>
              <a:rPr lang="fi-FI" altLang="fi-FI" sz="2800" dirty="0">
                <a:latin typeface="Calibri" panose="020F0502020204030204" pitchFamily="34" charset="0"/>
              </a:rPr>
              <a:t>Työ ja –olosuhteet järjestettävä mahdollisuuksien mukaan yleisten ergonomisten periaatteiden mukaan, esim. (24 §):</a:t>
            </a:r>
          </a:p>
          <a:p>
            <a:pPr>
              <a:buFont typeface="Arial" charset="0"/>
              <a:buNone/>
            </a:pPr>
            <a:endParaRPr lang="fi-FI" altLang="fi-FI" sz="800" dirty="0">
              <a:latin typeface="Calibri" panose="020F0502020204030204" pitchFamily="34" charset="0"/>
            </a:endParaRPr>
          </a:p>
          <a:p>
            <a:pPr lvl="1">
              <a:buFontTx/>
              <a:buChar char="•"/>
            </a:pPr>
            <a:r>
              <a:rPr lang="fi-FI" altLang="fi-FI" sz="2400" dirty="0">
                <a:latin typeface="Calibri" panose="020F0502020204030204" pitchFamily="34" charset="0"/>
              </a:rPr>
              <a:t>työvälineet: ei aiheudu terveydelle haitallista tai vaarallista kuormitusta;</a:t>
            </a:r>
          </a:p>
          <a:p>
            <a:pPr marL="457200" lvl="1" indent="0">
              <a:buNone/>
            </a:pPr>
            <a:endParaRPr lang="fi-FI" altLang="fi-FI" sz="800" dirty="0">
              <a:latin typeface="Calibri" panose="020F0502020204030204" pitchFamily="34" charset="0"/>
            </a:endParaRPr>
          </a:p>
          <a:p>
            <a:pPr lvl="1">
              <a:buFontTx/>
              <a:buChar char="•"/>
            </a:pPr>
            <a:r>
              <a:rPr lang="fi-FI" altLang="fi-FI" sz="2400" dirty="0">
                <a:latin typeface="Calibri" panose="020F0502020204030204" pitchFamily="34" charset="0"/>
              </a:rPr>
              <a:t>TT:llä riittävästi tilaa ja mahdollisuus vaihdella työasentoa;</a:t>
            </a:r>
          </a:p>
          <a:p>
            <a:pPr marL="457200" lvl="1" indent="0">
              <a:buNone/>
            </a:pPr>
            <a:endParaRPr lang="fi-FI" altLang="fi-FI" sz="800" dirty="0">
              <a:latin typeface="Calibri" panose="020F0502020204030204" pitchFamily="34" charset="0"/>
            </a:endParaRPr>
          </a:p>
          <a:p>
            <a:pPr lvl="1">
              <a:buFontTx/>
              <a:buChar char="•"/>
            </a:pPr>
            <a:r>
              <a:rPr lang="fi-FI" altLang="fi-FI" sz="2400" dirty="0">
                <a:latin typeface="Calibri" panose="020F0502020204030204" pitchFamily="34" charset="0"/>
              </a:rPr>
              <a:t>työtä kevennetään tarvittaessa apuvälinein;</a:t>
            </a:r>
          </a:p>
          <a:p>
            <a:pPr>
              <a:lnSpc>
                <a:spcPct val="80000"/>
              </a:lnSpc>
              <a:buFont typeface="Wingdings" pitchFamily="2" charset="2"/>
              <a:buChar char="v"/>
            </a:pPr>
            <a:endParaRPr lang="fi-FI" sz="2400" dirty="0">
              <a:latin typeface="Calibri" panose="020F0502020204030204" pitchFamily="34" charset="0"/>
            </a:endParaRPr>
          </a:p>
        </p:txBody>
      </p:sp>
      <p:sp>
        <p:nvSpPr>
          <p:cNvPr id="4" name="Rectangle 2"/>
          <p:cNvSpPr>
            <a:spLocks noGrp="1" noChangeArrowheads="1"/>
          </p:cNvSpPr>
          <p:nvPr>
            <p:ph type="title" idx="4294967295"/>
          </p:nvPr>
        </p:nvSpPr>
        <p:spPr>
          <a:xfrm>
            <a:off x="457200" y="404664"/>
            <a:ext cx="8229600" cy="1080120"/>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Ergonomia, fyysinen, henkinen ja sosiaalinen kuormittavuus ym.</a:t>
            </a:r>
          </a:p>
        </p:txBody>
      </p:sp>
    </p:spTree>
    <p:extLst>
      <p:ext uri="{BB962C8B-B14F-4D97-AF65-F5344CB8AC3E}">
        <p14:creationId xmlns:p14="http://schemas.microsoft.com/office/powerpoint/2010/main" val="289831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4294967295"/>
          </p:nvPr>
        </p:nvSpPr>
        <p:spPr>
          <a:xfrm>
            <a:off x="467544" y="764704"/>
            <a:ext cx="8229600" cy="5401270"/>
          </a:xfrm>
        </p:spPr>
        <p:txBody>
          <a:bodyPr/>
          <a:lstStyle/>
          <a:p>
            <a:pPr lvl="0">
              <a:lnSpc>
                <a:spcPct val="90000"/>
              </a:lnSpc>
              <a:buFont typeface="Arial" charset="0"/>
              <a:buChar char="•"/>
            </a:pPr>
            <a:r>
              <a:rPr lang="fi-FI" altLang="fi-FI" sz="2800" kern="1200" dirty="0">
                <a:solidFill>
                  <a:prstClr val="black"/>
                </a:solidFill>
                <a:latin typeface="Calibri"/>
              </a:rPr>
              <a:t>Käsin tehtäviä nostoja/siirtoja vältettävä. Ellei mahdollista, kevennettävä apuvälineillä riittävän turvalliseksi.</a:t>
            </a:r>
          </a:p>
          <a:p>
            <a:pPr lvl="0">
              <a:lnSpc>
                <a:spcPct val="90000"/>
              </a:lnSpc>
              <a:spcBef>
                <a:spcPct val="40000"/>
              </a:spcBef>
              <a:buFont typeface="Arial" charset="0"/>
              <a:buChar char="•"/>
            </a:pPr>
            <a:r>
              <a:rPr lang="fi-FI" altLang="fi-FI" sz="2800" kern="1200" dirty="0">
                <a:solidFill>
                  <a:prstClr val="black"/>
                </a:solidFill>
                <a:latin typeface="Calibri"/>
              </a:rPr>
              <a:t>Nostolaitteen käytöstä ei saa aiheutua vaaraa tai haittaa TT:n turvallisuudelle (42 §)</a:t>
            </a:r>
          </a:p>
          <a:p>
            <a:pPr lvl="0">
              <a:lnSpc>
                <a:spcPct val="90000"/>
              </a:lnSpc>
              <a:spcBef>
                <a:spcPct val="40000"/>
              </a:spcBef>
              <a:buFont typeface="Arial" charset="0"/>
              <a:buChar char="•"/>
            </a:pPr>
            <a:r>
              <a:rPr lang="fi-FI" altLang="fi-FI" sz="2800" kern="1200" dirty="0">
                <a:solidFill>
                  <a:prstClr val="black"/>
                </a:solidFill>
                <a:latin typeface="Calibri"/>
              </a:rPr>
              <a:t>Huomioitava myös nosto-/siirtotilan mitoitus, laitteen soveltuvuus nostoon ja TT:n osaaminen.</a:t>
            </a:r>
          </a:p>
          <a:p>
            <a:pPr lvl="0">
              <a:lnSpc>
                <a:spcPct val="90000"/>
              </a:lnSpc>
              <a:spcBef>
                <a:spcPct val="40000"/>
              </a:spcBef>
              <a:buFont typeface="Arial" charset="0"/>
              <a:buChar char="•"/>
            </a:pPr>
            <a:r>
              <a:rPr lang="fi-FI" altLang="fi-FI" sz="2800" kern="1200" dirty="0">
                <a:solidFill>
                  <a:prstClr val="black"/>
                </a:solidFill>
                <a:latin typeface="Calibri"/>
              </a:rPr>
              <a:t>Lisäksi: valtioneuvoston päätös käsin tehtävistä nostoista ja siirroista työssä (1409/ 1993)</a:t>
            </a:r>
          </a:p>
          <a:p>
            <a:pPr marL="0" indent="0">
              <a:lnSpc>
                <a:spcPct val="80000"/>
              </a:lnSpc>
              <a:buNone/>
              <a:tabLst>
                <a:tab pos="452438" algn="l"/>
              </a:tabLst>
            </a:pPr>
            <a:endParaRPr lang="fi-FI" sz="900" dirty="0">
              <a:latin typeface="Calibri" pitchFamily="34" charset="0"/>
              <a:sym typeface="Wingdings" pitchFamily="2" charset="2"/>
            </a:endParaRPr>
          </a:p>
        </p:txBody>
      </p:sp>
    </p:spTree>
    <p:extLst>
      <p:ext uri="{BB962C8B-B14F-4D97-AF65-F5344CB8AC3E}">
        <p14:creationId xmlns:p14="http://schemas.microsoft.com/office/powerpoint/2010/main" val="3154682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marL="182563" indent="-182563">
              <a:lnSpc>
                <a:spcPct val="150000"/>
              </a:lnSpc>
              <a:buFont typeface="Arial" charset="0"/>
              <a:buNone/>
            </a:pPr>
            <a:r>
              <a:rPr lang="fi-FI" altLang="fi-FI" sz="2800" dirty="0">
                <a:latin typeface="Calibri" panose="020F0502020204030204" pitchFamily="34" charset="0"/>
              </a:rPr>
              <a:t>”Työpaikan rakenteiden, materiaalien ja varusteiden sekä laitteiden tulee olla turvallisia ja terveellisiä työntekijöille. Niiden tulee olla käsiteltävissä, kunnostettavissa ja puhdistettavissa turvallisesti.”</a:t>
            </a:r>
          </a:p>
          <a:p>
            <a:pPr marL="182563" indent="-182563">
              <a:lnSpc>
                <a:spcPct val="150000"/>
              </a:lnSpc>
              <a:buFont typeface="Arial" charset="0"/>
              <a:buNone/>
            </a:pPr>
            <a:r>
              <a:rPr lang="fi-FI" altLang="fi-FI" sz="2800" dirty="0">
                <a:latin typeface="Calibri" panose="020F0502020204030204" pitchFamily="34" charset="0"/>
              </a:rPr>
              <a:t>(1 mom.)</a:t>
            </a:r>
          </a:p>
          <a:p>
            <a:pPr>
              <a:buFont typeface="Arial" charset="0"/>
              <a:buNone/>
            </a:pPr>
            <a:endParaRPr lang="fi-FI" sz="2400" dirty="0">
              <a:latin typeface="Calibri" panose="020F0502020204030204" pitchFamily="34" charset="0"/>
            </a:endParaRPr>
          </a:p>
        </p:txBody>
      </p:sp>
      <p:sp>
        <p:nvSpPr>
          <p:cNvPr id="4" name="Rectangle 2"/>
          <p:cNvSpPr>
            <a:spLocks noGrp="1" noChangeArrowheads="1"/>
          </p:cNvSpPr>
          <p:nvPr>
            <p:ph type="title" idx="4294967295"/>
          </p:nvPr>
        </p:nvSpPr>
        <p:spPr>
          <a:xfrm>
            <a:off x="457200" y="404664"/>
            <a:ext cx="8229600" cy="1080120"/>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200" dirty="0">
                <a:effectLst>
                  <a:outerShdw blurRad="38100" dist="38100" dir="2700000" algn="tl">
                    <a:srgbClr val="000000">
                      <a:alpha val="43137"/>
                    </a:srgbClr>
                  </a:outerShdw>
                </a:effectLst>
                <a:latin typeface="Calibri" pitchFamily="34" charset="0"/>
              </a:rPr>
              <a:t>Työpaikan rakenteellinen ja toiminnallinen turvallisuus ja terveellisyys (32 §):</a:t>
            </a:r>
          </a:p>
        </p:txBody>
      </p:sp>
    </p:spTree>
    <p:extLst>
      <p:ext uri="{BB962C8B-B14F-4D97-AF65-F5344CB8AC3E}">
        <p14:creationId xmlns:p14="http://schemas.microsoft.com/office/powerpoint/2010/main" val="2809499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4294967295"/>
          </p:nvPr>
        </p:nvSpPr>
        <p:spPr>
          <a:xfrm>
            <a:off x="467544" y="764704"/>
            <a:ext cx="8229600" cy="5401270"/>
          </a:xfrm>
        </p:spPr>
        <p:txBody>
          <a:bodyPr/>
          <a:lstStyle/>
          <a:p>
            <a:pPr lvl="0">
              <a:lnSpc>
                <a:spcPct val="90000"/>
              </a:lnSpc>
              <a:buNone/>
            </a:pPr>
            <a:r>
              <a:rPr lang="fi-FI" altLang="fi-FI" sz="2800" b="1" dirty="0">
                <a:solidFill>
                  <a:srgbClr val="000000"/>
                </a:solidFill>
                <a:latin typeface="Calibri" panose="020F0502020204030204" pitchFamily="34" charset="0"/>
              </a:rPr>
              <a:t>	Järjestys ja siisteys </a:t>
            </a:r>
            <a:r>
              <a:rPr lang="fi-FI" altLang="fi-FI" sz="2800" dirty="0">
                <a:solidFill>
                  <a:srgbClr val="000000"/>
                </a:solidFill>
                <a:latin typeface="Calibri" panose="020F0502020204030204" pitchFamily="34" charset="0"/>
              </a:rPr>
              <a:t>(36 §)</a:t>
            </a:r>
          </a:p>
          <a:p>
            <a:pPr lvl="0">
              <a:lnSpc>
                <a:spcPct val="90000"/>
              </a:lnSpc>
              <a:spcBef>
                <a:spcPct val="40000"/>
              </a:spcBef>
              <a:buNone/>
            </a:pPr>
            <a:r>
              <a:rPr lang="fi-FI" altLang="fi-FI" sz="2400" dirty="0">
                <a:solidFill>
                  <a:srgbClr val="000000"/>
                </a:solidFill>
                <a:latin typeface="Calibri" panose="020F0502020204030204" pitchFamily="34" charset="0"/>
              </a:rPr>
              <a:t>	Työpaikalla on huolehdittava turvallisuuden ja terveellisyyden edellyttämästä järjestyksestä ja siisteydestä. Siivous on suoritettava siten, että siitä ei aiheudu haittaa tai vaaraa työntekijöiden turvallisuudelle tai terveydelle.</a:t>
            </a:r>
            <a:endParaRPr lang="fi-FI" altLang="fi-FI" sz="2400" b="1" dirty="0">
              <a:solidFill>
                <a:srgbClr val="000000"/>
              </a:solidFill>
              <a:latin typeface="Calibri" panose="020F0502020204030204" pitchFamily="34" charset="0"/>
            </a:endParaRPr>
          </a:p>
          <a:p>
            <a:pPr lvl="0">
              <a:lnSpc>
                <a:spcPct val="90000"/>
              </a:lnSpc>
              <a:spcBef>
                <a:spcPct val="100000"/>
              </a:spcBef>
              <a:buNone/>
            </a:pPr>
            <a:r>
              <a:rPr lang="fi-FI" altLang="fi-FI" sz="2800" dirty="0">
                <a:solidFill>
                  <a:srgbClr val="000000"/>
                </a:solidFill>
                <a:latin typeface="Calibri" panose="020F0502020204030204" pitchFamily="34" charset="0"/>
              </a:rPr>
              <a:t>	</a:t>
            </a:r>
            <a:r>
              <a:rPr lang="fi-FI" altLang="fi-FI" sz="2800" b="1" dirty="0">
                <a:solidFill>
                  <a:srgbClr val="000000"/>
                </a:solidFill>
                <a:latin typeface="Calibri" panose="020F0502020204030204" pitchFamily="34" charset="0"/>
              </a:rPr>
              <a:t>Kemialliset, fysikaaliset ja biologiset tekijät ja vaarallisten aineiden käyttö</a:t>
            </a:r>
            <a:r>
              <a:rPr lang="fi-FI" altLang="fi-FI" sz="2800" dirty="0">
                <a:solidFill>
                  <a:srgbClr val="000000"/>
                </a:solidFill>
                <a:latin typeface="Calibri" panose="020F0502020204030204" pitchFamily="34" charset="0"/>
              </a:rPr>
              <a:t>:</a:t>
            </a:r>
          </a:p>
          <a:p>
            <a:pPr lvl="0">
              <a:lnSpc>
                <a:spcPct val="90000"/>
              </a:lnSpc>
              <a:spcBef>
                <a:spcPct val="40000"/>
              </a:spcBef>
              <a:buNone/>
            </a:pPr>
            <a:r>
              <a:rPr lang="fi-FI" altLang="fi-FI" sz="2400" dirty="0">
                <a:solidFill>
                  <a:srgbClr val="000000"/>
                </a:solidFill>
                <a:latin typeface="Calibri" panose="020F0502020204030204" pitchFamily="34" charset="0"/>
              </a:rPr>
              <a:t>	Esim. ilman epäpuhtauksien (kuten tupakansavu) leviäminen mahdollisuuksien mukaan estettävä (37 §).</a:t>
            </a:r>
          </a:p>
          <a:p>
            <a:pPr lvl="0">
              <a:lnSpc>
                <a:spcPct val="90000"/>
              </a:lnSpc>
              <a:spcBef>
                <a:spcPct val="40000"/>
              </a:spcBef>
              <a:buNone/>
            </a:pPr>
            <a:r>
              <a:rPr lang="fi-FI" altLang="fi-FI" sz="2400" dirty="0">
                <a:solidFill>
                  <a:srgbClr val="000000"/>
                </a:solidFill>
                <a:latin typeface="Calibri" panose="020F0502020204030204" pitchFamily="34" charset="0"/>
              </a:rPr>
              <a:t>	- Tupakointi on kielletty työyhteisöjen yhteisissä ja yleisissä sisätiloissa (laki toimenpiteistä tupakoinnin vähentämiseksi).</a:t>
            </a:r>
          </a:p>
          <a:p>
            <a:pPr marL="0" indent="0">
              <a:lnSpc>
                <a:spcPct val="80000"/>
              </a:lnSpc>
              <a:buNone/>
              <a:tabLst>
                <a:tab pos="452438" algn="l"/>
              </a:tabLst>
            </a:pPr>
            <a:endParaRPr lang="fi-FI" sz="900" dirty="0">
              <a:latin typeface="Calibri" pitchFamily="34" charset="0"/>
              <a:sym typeface="Wingdings" pitchFamily="2" charset="2"/>
            </a:endParaRPr>
          </a:p>
        </p:txBody>
      </p:sp>
    </p:spTree>
    <p:extLst>
      <p:ext uri="{BB962C8B-B14F-4D97-AF65-F5344CB8AC3E}">
        <p14:creationId xmlns:p14="http://schemas.microsoft.com/office/powerpoint/2010/main" val="137734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lvl="0">
              <a:buNone/>
            </a:pPr>
            <a:r>
              <a:rPr lang="fi-FI" altLang="fi-FI" kern="1200" dirty="0">
                <a:solidFill>
                  <a:prstClr val="black"/>
                </a:solidFill>
                <a:latin typeface="Calibri"/>
              </a:rPr>
              <a:t>Esim.:</a:t>
            </a:r>
          </a:p>
          <a:p>
            <a:pPr lvl="0">
              <a:buNone/>
            </a:pPr>
            <a:r>
              <a:rPr lang="fi-FI" altLang="fi-FI" kern="1200" dirty="0">
                <a:solidFill>
                  <a:prstClr val="black"/>
                </a:solidFill>
                <a:latin typeface="Calibri"/>
              </a:rPr>
              <a:t>- 2 §  Työnantajan yleiset velvollisuudet</a:t>
            </a:r>
          </a:p>
          <a:p>
            <a:pPr lvl="0">
              <a:buNone/>
            </a:pPr>
            <a:r>
              <a:rPr lang="fi-FI" altLang="fi-FI" kern="1200" dirty="0">
                <a:solidFill>
                  <a:prstClr val="black"/>
                </a:solidFill>
                <a:latin typeface="Calibri"/>
              </a:rPr>
              <a:t>	</a:t>
            </a:r>
            <a:r>
              <a:rPr lang="fi-FI" altLang="fi-FI" sz="2400" kern="1200" dirty="0">
                <a:solidFill>
                  <a:prstClr val="black"/>
                </a:solidFill>
                <a:latin typeface="Calibri"/>
              </a:rPr>
              <a:t>Huolehdittava, että työpaikka täyttää asetuksen vaatimukset ja että siellä käytettävät turvallisuus- ja muut laitteet </a:t>
            </a:r>
            <a:r>
              <a:rPr lang="fi-FI" altLang="fi-FI" sz="2400" b="1" kern="1200" dirty="0">
                <a:latin typeface="Calibri"/>
              </a:rPr>
              <a:t>huolletaan, puhdistetaan ja tarkastetaan säännöllisesti </a:t>
            </a:r>
            <a:r>
              <a:rPr lang="fi-FI" altLang="fi-FI" sz="2400" kern="1200" dirty="0">
                <a:latin typeface="Calibri"/>
              </a:rPr>
              <a:t>ja </a:t>
            </a:r>
            <a:r>
              <a:rPr lang="fi-FI" altLang="fi-FI" sz="2400" b="1" kern="1200" dirty="0">
                <a:latin typeface="Calibri"/>
              </a:rPr>
              <a:t>asianmukaisesti.</a:t>
            </a:r>
            <a:r>
              <a:rPr lang="fi-FI" altLang="fi-FI" sz="2400" kern="1200" dirty="0">
                <a:latin typeface="Calibri"/>
              </a:rPr>
              <a:t> Viat, jotka saattavat vaikuttaa työntekijöiden terveyteen ja turvallisuuteen, on </a:t>
            </a:r>
            <a:r>
              <a:rPr lang="fi-FI" altLang="fi-FI" sz="2400" b="1" kern="1200" dirty="0">
                <a:latin typeface="Calibri"/>
              </a:rPr>
              <a:t>korjattava mahdollisimman nopeasti</a:t>
            </a:r>
            <a:r>
              <a:rPr lang="fi-FI" altLang="fi-FI" sz="2400" kern="1200" dirty="0">
                <a:latin typeface="Calibri"/>
              </a:rPr>
              <a:t>.</a:t>
            </a:r>
          </a:p>
          <a:p>
            <a:pPr marL="0" indent="0">
              <a:lnSpc>
                <a:spcPct val="80000"/>
              </a:lnSpc>
              <a:buNone/>
            </a:pPr>
            <a:endParaRPr lang="fi-FI" sz="2600" dirty="0"/>
          </a:p>
        </p:txBody>
      </p:sp>
      <p:sp>
        <p:nvSpPr>
          <p:cNvPr id="4" name="Rectangle 2"/>
          <p:cNvSpPr>
            <a:spLocks noGrp="1" noChangeArrowheads="1"/>
          </p:cNvSpPr>
          <p:nvPr>
            <p:ph type="title" idx="4294967295"/>
          </p:nvPr>
        </p:nvSpPr>
        <p:spPr>
          <a:xfrm>
            <a:off x="457200" y="404664"/>
            <a:ext cx="8229600" cy="1224136"/>
          </a:xfrm>
          <a:ln>
            <a:no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Asetus työpaikkojen turvallisuus- ja terveysvaatimuksista</a:t>
            </a:r>
          </a:p>
        </p:txBody>
      </p:sp>
    </p:spTree>
    <p:extLst>
      <p:ext uri="{BB962C8B-B14F-4D97-AF65-F5344CB8AC3E}">
        <p14:creationId xmlns:p14="http://schemas.microsoft.com/office/powerpoint/2010/main" val="3214745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4294967295"/>
          </p:nvPr>
        </p:nvSpPr>
        <p:spPr>
          <a:xfrm>
            <a:off x="467544" y="476672"/>
            <a:ext cx="8229600" cy="5689302"/>
          </a:xfrm>
        </p:spPr>
        <p:txBody>
          <a:bodyPr/>
          <a:lstStyle/>
          <a:p>
            <a:pPr lvl="0">
              <a:buFontTx/>
              <a:buChar char="-"/>
            </a:pPr>
            <a:r>
              <a:rPr lang="fi-FI" altLang="fi-FI" sz="2800" dirty="0">
                <a:solidFill>
                  <a:srgbClr val="000000"/>
                </a:solidFill>
                <a:latin typeface="Calibri" panose="020F0502020204030204" pitchFamily="34" charset="0"/>
              </a:rPr>
              <a:t>16 § Työpaikan paloturvallisuus ja pelastautuminen hätätilanteessa</a:t>
            </a:r>
          </a:p>
          <a:p>
            <a:pPr lvl="1">
              <a:buFontTx/>
              <a:buChar char="-"/>
            </a:pPr>
            <a:r>
              <a:rPr lang="fi-FI" altLang="fi-FI" sz="2400" dirty="0">
                <a:solidFill>
                  <a:srgbClr val="000000"/>
                </a:solidFill>
                <a:latin typeface="Calibri" panose="020F0502020204030204" pitchFamily="34" charset="0"/>
              </a:rPr>
              <a:t>Työpaikka ja työ järjestettävä siten, että tulipalon tai muun onnettomuuden vaara on mahdollisimman vähäinen. Oltava alkusammutusvälineet, jotka helposti käyttöön otettavissa.</a:t>
            </a:r>
          </a:p>
          <a:p>
            <a:pPr lvl="0">
              <a:spcBef>
                <a:spcPct val="40000"/>
              </a:spcBef>
              <a:buFontTx/>
              <a:buChar char="-"/>
            </a:pPr>
            <a:r>
              <a:rPr lang="fi-FI" altLang="fi-FI" sz="2800" dirty="0">
                <a:solidFill>
                  <a:srgbClr val="000000"/>
                </a:solidFill>
                <a:latin typeface="Calibri" panose="020F0502020204030204" pitchFamily="34" charset="0"/>
              </a:rPr>
              <a:t>17 § Työntekijöille annettavat suojelu- ja pelastautumisohjeet</a:t>
            </a:r>
          </a:p>
          <a:p>
            <a:pPr lvl="1">
              <a:buFontTx/>
              <a:buChar char="-"/>
            </a:pPr>
            <a:r>
              <a:rPr lang="fi-FI" altLang="fi-FI" sz="2400" dirty="0">
                <a:solidFill>
                  <a:srgbClr val="000000"/>
                </a:solidFill>
                <a:latin typeface="Calibri" panose="020F0502020204030204" pitchFamily="34" charset="0"/>
              </a:rPr>
              <a:t>mm. tulenkäsittelystä, tulenvaaraa aiheuttavasta työskentelystä yms., hätäilmoituksesta, palokunnan hälyttämisestä, palo-ovien sulkemisesta ja nopeasta poistumisesta tarvittaessa ja muista tulipalon varalta varteen otettavista toimenpiteistä</a:t>
            </a:r>
            <a:r>
              <a:rPr lang="fi-FI" altLang="fi-FI" sz="2400" dirty="0">
                <a:solidFill>
                  <a:srgbClr val="000000"/>
                </a:solidFill>
              </a:rPr>
              <a:t>.</a:t>
            </a:r>
          </a:p>
          <a:p>
            <a:pPr marL="0" indent="0">
              <a:lnSpc>
                <a:spcPct val="80000"/>
              </a:lnSpc>
              <a:buNone/>
            </a:pPr>
            <a:endParaRPr lang="fi-FI" sz="2600" dirty="0"/>
          </a:p>
        </p:txBody>
      </p:sp>
    </p:spTree>
    <p:extLst>
      <p:ext uri="{BB962C8B-B14F-4D97-AF65-F5344CB8AC3E}">
        <p14:creationId xmlns:p14="http://schemas.microsoft.com/office/powerpoint/2010/main" val="9975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700808"/>
            <a:ext cx="8229600" cy="4465166"/>
          </a:xfrm>
        </p:spPr>
        <p:txBody>
          <a:bodyPr/>
          <a:lstStyle/>
          <a:p>
            <a:pPr lvl="0">
              <a:lnSpc>
                <a:spcPct val="90000"/>
              </a:lnSpc>
              <a:buFont typeface="Arial" charset="0"/>
              <a:buChar char="•"/>
            </a:pPr>
            <a:r>
              <a:rPr lang="fi-FI" altLang="fi-FI" sz="2800" kern="1200" dirty="0">
                <a:solidFill>
                  <a:prstClr val="black"/>
                </a:solidFill>
                <a:latin typeface="Calibri"/>
              </a:rPr>
              <a:t>TT: n aina ilmoitettava viipymättä </a:t>
            </a:r>
            <a:r>
              <a:rPr lang="fi-FI" altLang="fi-FI" sz="2800" kern="1200" dirty="0" err="1">
                <a:solidFill>
                  <a:prstClr val="black"/>
                </a:solidFill>
                <a:latin typeface="Calibri"/>
              </a:rPr>
              <a:t>TA:lle</a:t>
            </a:r>
            <a:r>
              <a:rPr lang="fi-FI" altLang="fi-FI" sz="2800" kern="1200" dirty="0">
                <a:solidFill>
                  <a:prstClr val="black"/>
                </a:solidFill>
                <a:latin typeface="Calibri"/>
              </a:rPr>
              <a:t> työtapaturmasta</a:t>
            </a:r>
          </a:p>
          <a:p>
            <a:pPr lvl="0">
              <a:lnSpc>
                <a:spcPct val="90000"/>
              </a:lnSpc>
              <a:buNone/>
            </a:pPr>
            <a:r>
              <a:rPr lang="fi-FI" altLang="fi-FI" sz="2800" kern="1200" dirty="0">
                <a:solidFill>
                  <a:prstClr val="black"/>
                </a:solidFill>
                <a:latin typeface="Calibri"/>
              </a:rPr>
              <a:t>Jos kyseessä vakava:</a:t>
            </a:r>
          </a:p>
          <a:p>
            <a:pPr marL="539750" lvl="0" indent="-539750">
              <a:lnSpc>
                <a:spcPct val="90000"/>
              </a:lnSpc>
              <a:buNone/>
            </a:pPr>
            <a:r>
              <a:rPr lang="fi-FI" altLang="fi-FI" sz="2800" kern="1200" dirty="0">
                <a:solidFill>
                  <a:prstClr val="black"/>
                </a:solidFill>
                <a:latin typeface="Calibri"/>
                <a:sym typeface="Wingdings" panose="05000000000000000000" pitchFamily="2" charset="2"/>
              </a:rPr>
              <a:t>  </a:t>
            </a:r>
            <a:r>
              <a:rPr lang="fi-FI" altLang="fi-FI" sz="2800" kern="1200" dirty="0" err="1">
                <a:solidFill>
                  <a:prstClr val="black"/>
                </a:solidFill>
                <a:latin typeface="Calibri"/>
                <a:sym typeface="Wingdings" panose="05000000000000000000" pitchFamily="2" charset="2"/>
              </a:rPr>
              <a:t>TA:n</a:t>
            </a:r>
            <a:r>
              <a:rPr lang="fi-FI" altLang="fi-FI" sz="2800" kern="1200" dirty="0">
                <a:solidFill>
                  <a:prstClr val="black"/>
                </a:solidFill>
                <a:latin typeface="Calibri"/>
                <a:sym typeface="Wingdings" panose="05000000000000000000" pitchFamily="2" charset="2"/>
              </a:rPr>
              <a:t> </a:t>
            </a:r>
            <a:r>
              <a:rPr lang="fi-FI" altLang="fi-FI" sz="2800" kern="1200" dirty="0">
                <a:solidFill>
                  <a:prstClr val="black"/>
                </a:solidFill>
                <a:latin typeface="Calibri"/>
              </a:rPr>
              <a:t>ilmoitus työsuojeluviranomaiselle, poliisille ja  vakuutusyhtiölle</a:t>
            </a:r>
            <a:endParaRPr lang="fi-FI" altLang="fi-FI" sz="2800" b="1" kern="1200" dirty="0">
              <a:solidFill>
                <a:prstClr val="black"/>
              </a:solidFill>
              <a:latin typeface="Calibri"/>
            </a:endParaRPr>
          </a:p>
          <a:p>
            <a:pPr marL="0" lvl="0" indent="0">
              <a:lnSpc>
                <a:spcPct val="90000"/>
              </a:lnSpc>
              <a:buNone/>
            </a:pPr>
            <a:r>
              <a:rPr lang="fi-FI" altLang="fi-FI" sz="2800" kern="1200" dirty="0">
                <a:solidFill>
                  <a:prstClr val="black"/>
                </a:solidFill>
                <a:latin typeface="Calibri"/>
                <a:sym typeface="Wingdings" panose="05000000000000000000" pitchFamily="2" charset="2"/>
              </a:rPr>
              <a:t>  </a:t>
            </a:r>
            <a:r>
              <a:rPr lang="fi-FI" altLang="fi-FI" sz="2800" kern="1200" dirty="0">
                <a:solidFill>
                  <a:prstClr val="black"/>
                </a:solidFill>
                <a:latin typeface="Calibri"/>
              </a:rPr>
              <a:t>Tapaturmailmoitus vakuutusyhtiölle</a:t>
            </a:r>
          </a:p>
          <a:p>
            <a:pPr marL="722313" lvl="1" indent="-269875">
              <a:lnSpc>
                <a:spcPct val="90000"/>
              </a:lnSpc>
              <a:buFont typeface="Arial" charset="0"/>
              <a:buChar char="–"/>
            </a:pPr>
            <a:r>
              <a:rPr lang="fi-FI" altLang="fi-FI" sz="2400" kern="1200" dirty="0">
                <a:solidFill>
                  <a:prstClr val="black"/>
                </a:solidFill>
                <a:latin typeface="Calibri"/>
              </a:rPr>
              <a:t>kun</a:t>
            </a:r>
            <a:r>
              <a:rPr lang="fi-FI" altLang="fi-FI" sz="2400" b="1" kern="1200" dirty="0">
                <a:solidFill>
                  <a:prstClr val="black"/>
                </a:solidFill>
                <a:latin typeface="Calibri"/>
              </a:rPr>
              <a:t> </a:t>
            </a:r>
            <a:r>
              <a:rPr lang="fi-FI" altLang="fi-FI" sz="2400" kern="1200" dirty="0">
                <a:solidFill>
                  <a:prstClr val="black"/>
                </a:solidFill>
                <a:latin typeface="Calibri"/>
              </a:rPr>
              <a:t>voidaan olettaa joutuvan suorittamaan korvausta. Ilmoitus työtapaturma-/ammattitauti-ilmoituslomakkeella.</a:t>
            </a:r>
            <a:endParaRPr lang="fi-FI" altLang="fi-FI" sz="2400" b="1" kern="1200" dirty="0">
              <a:solidFill>
                <a:prstClr val="black"/>
              </a:solidFill>
              <a:latin typeface="Calibri"/>
            </a:endParaRPr>
          </a:p>
          <a:p>
            <a:pPr marL="0" lvl="0" indent="0">
              <a:lnSpc>
                <a:spcPct val="90000"/>
              </a:lnSpc>
              <a:buNone/>
            </a:pPr>
            <a:r>
              <a:rPr lang="fi-FI" altLang="fi-FI" sz="2800" kern="1200" dirty="0">
                <a:solidFill>
                  <a:prstClr val="black"/>
                </a:solidFill>
                <a:latin typeface="Calibri"/>
                <a:sym typeface="Wingdings" panose="05000000000000000000" pitchFamily="2" charset="2"/>
              </a:rPr>
              <a:t>  </a:t>
            </a:r>
            <a:r>
              <a:rPr lang="fi-FI" altLang="fi-FI" sz="2800" kern="1200" dirty="0">
                <a:solidFill>
                  <a:prstClr val="black"/>
                </a:solidFill>
                <a:latin typeface="Calibri"/>
              </a:rPr>
              <a:t>Vakuutustodistus hoitolaitokseen</a:t>
            </a:r>
          </a:p>
          <a:p>
            <a:pPr lvl="1">
              <a:lnSpc>
                <a:spcPct val="90000"/>
              </a:lnSpc>
              <a:buFont typeface="Arial" charset="0"/>
              <a:buChar char="–"/>
            </a:pPr>
            <a:r>
              <a:rPr lang="fi-FI" altLang="fi-FI" sz="2400" u="sng" kern="1200" dirty="0">
                <a:solidFill>
                  <a:prstClr val="black"/>
                </a:solidFill>
                <a:latin typeface="Calibri"/>
              </a:rPr>
              <a:t>EI edellytetä laissa</a:t>
            </a:r>
            <a:endParaRPr lang="fi-FI" altLang="fi-FI" sz="2400" b="1" kern="1200" dirty="0">
              <a:solidFill>
                <a:prstClr val="black"/>
              </a:solidFill>
              <a:latin typeface="Calibri"/>
            </a:endParaRPr>
          </a:p>
          <a:p>
            <a:pPr marL="0" indent="0">
              <a:lnSpc>
                <a:spcPct val="80000"/>
              </a:lnSpc>
              <a:buNone/>
              <a:tabLst>
                <a:tab pos="452438" algn="l"/>
              </a:tabLst>
            </a:pPr>
            <a:endParaRPr lang="fi-FI" sz="9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864096"/>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Tapaturman sattuessa</a:t>
            </a:r>
          </a:p>
        </p:txBody>
      </p:sp>
    </p:spTree>
    <p:extLst>
      <p:ext uri="{BB962C8B-B14F-4D97-AF65-F5344CB8AC3E}">
        <p14:creationId xmlns:p14="http://schemas.microsoft.com/office/powerpoint/2010/main" val="1157325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457200" y="2276872"/>
            <a:ext cx="8229600" cy="2376264"/>
          </a:xfrm>
        </p:spPr>
        <p:txBody>
          <a:bodyPr/>
          <a:lstStyle/>
          <a:p>
            <a:endParaRPr lang="fi-FI" sz="4000" dirty="0"/>
          </a:p>
        </p:txBody>
      </p:sp>
      <p:sp>
        <p:nvSpPr>
          <p:cNvPr id="27650" name="Rectangle 3"/>
          <p:cNvSpPr>
            <a:spLocks noGrp="1" noChangeArrowheads="1"/>
          </p:cNvSpPr>
          <p:nvPr>
            <p:ph type="body" idx="4294967295"/>
          </p:nvPr>
        </p:nvSpPr>
        <p:spPr/>
        <p:txBody>
          <a:bodyPr/>
          <a:lstStyle/>
          <a:p>
            <a:pPr>
              <a:buFontTx/>
              <a:buNone/>
            </a:pPr>
            <a:endParaRPr lang="fi-FI" dirty="0">
              <a:cs typeface="Arial" charset="0"/>
            </a:endParaRPr>
          </a:p>
          <a:p>
            <a:pPr>
              <a:buFontTx/>
              <a:buNone/>
            </a:pPr>
            <a:r>
              <a:rPr lang="fi-FI" dirty="0"/>
              <a:t>	    </a:t>
            </a:r>
          </a:p>
        </p:txBody>
      </p:sp>
      <p:sp>
        <p:nvSpPr>
          <p:cNvPr id="4" name="Rectangle 2"/>
          <p:cNvSpPr>
            <a:spLocks noGrp="1" noChangeArrowheads="1"/>
          </p:cNvSpPr>
          <p:nvPr>
            <p:ph type="title" idx="4294967295"/>
          </p:nvPr>
        </p:nvSpPr>
        <p:spPr>
          <a:xfrm>
            <a:off x="467544" y="1772816"/>
            <a:ext cx="8229600" cy="2880320"/>
          </a:xfrm>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fi-FI" sz="4800" dirty="0">
                <a:solidFill>
                  <a:schemeClr val="tx1"/>
                </a:solidFill>
                <a:effectLst>
                  <a:outerShdw blurRad="38100" dist="38100" dir="2700000" algn="tl">
                    <a:srgbClr val="000000">
                      <a:alpha val="43137"/>
                    </a:srgbClr>
                  </a:outerShdw>
                </a:effectLst>
              </a:rPr>
              <a:t>Työterveyshuolto</a:t>
            </a:r>
          </a:p>
        </p:txBody>
      </p:sp>
    </p:spTree>
    <p:extLst>
      <p:ext uri="{BB962C8B-B14F-4D97-AF65-F5344CB8AC3E}">
        <p14:creationId xmlns:p14="http://schemas.microsoft.com/office/powerpoint/2010/main" val="438406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484784"/>
            <a:ext cx="8229600" cy="4681190"/>
          </a:xfrm>
        </p:spPr>
        <p:txBody>
          <a:bodyPr/>
          <a:lstStyle/>
          <a:p>
            <a:pPr eaLnBrk="1" hangingPunct="1"/>
            <a:r>
              <a:rPr lang="fi-FI" altLang="fi-FI" sz="2800" dirty="0">
                <a:latin typeface="Calibri" pitchFamily="34" charset="0"/>
              </a:rPr>
              <a:t>Suppea </a:t>
            </a:r>
          </a:p>
          <a:p>
            <a:pPr marL="895350" indent="-895350" eaLnBrk="1" hangingPunct="1">
              <a:buNone/>
            </a:pPr>
            <a:r>
              <a:rPr lang="fi-FI" altLang="fi-FI" sz="2800" dirty="0">
                <a:latin typeface="Calibri" pitchFamily="34" charset="0"/>
              </a:rPr>
              <a:t>           Sisältää lähinnä vain </a:t>
            </a:r>
            <a:r>
              <a:rPr lang="fi-FI" altLang="fi-FI" sz="2800" b="1" dirty="0">
                <a:latin typeface="Calibri" pitchFamily="34" charset="0"/>
              </a:rPr>
              <a:t>itse työskentelyn </a:t>
            </a:r>
            <a:r>
              <a:rPr lang="fi-FI" altLang="fi-FI" sz="2800" dirty="0">
                <a:latin typeface="Calibri" pitchFamily="34" charset="0"/>
              </a:rPr>
              <a:t>	turvallisuus- ja terveyssuojelun</a:t>
            </a:r>
          </a:p>
          <a:p>
            <a:pPr eaLnBrk="1" hangingPunct="1"/>
            <a:r>
              <a:rPr lang="fi-FI" altLang="fi-FI" sz="2800" dirty="0">
                <a:latin typeface="Calibri" pitchFamily="34" charset="0"/>
              </a:rPr>
              <a:t>Laaja </a:t>
            </a:r>
          </a:p>
          <a:p>
            <a:pPr marL="914400" lvl="2" indent="0" eaLnBrk="1" hangingPunct="1">
              <a:buNone/>
            </a:pPr>
            <a:r>
              <a:rPr lang="fi-FI" altLang="fi-FI" sz="2800" dirty="0">
                <a:latin typeface="Calibri" pitchFamily="34" charset="0"/>
              </a:rPr>
              <a:t>Varsinaisen työn turvallisuutta ja terveellisyyttä turvaavien normien lisäksi :</a:t>
            </a:r>
          </a:p>
          <a:p>
            <a:pPr marL="914400" lvl="2" indent="0" eaLnBrk="1" hangingPunct="1">
              <a:buNone/>
            </a:pPr>
            <a:r>
              <a:rPr lang="fi-FI" altLang="fi-FI" sz="2800" dirty="0">
                <a:latin typeface="Calibri" pitchFamily="34" charset="0"/>
              </a:rPr>
              <a:t>työaika- ja vuosilomalainsäädäntö, nuorten </a:t>
            </a:r>
            <a:r>
              <a:rPr lang="fi-FI" altLang="fi-FI" sz="2800" dirty="0" err="1">
                <a:latin typeface="Calibri" pitchFamily="34" charset="0"/>
              </a:rPr>
              <a:t>tt:n</a:t>
            </a:r>
            <a:r>
              <a:rPr lang="fi-FI" altLang="fi-FI" sz="2800" dirty="0">
                <a:latin typeface="Calibri" pitchFamily="34" charset="0"/>
              </a:rPr>
              <a:t> suojelu, eräät erityiset suojelulait ja em. lakien valvontaan liittyvät säännökset</a:t>
            </a:r>
            <a:endParaRPr lang="fi-FI" altLang="fi-FI" dirty="0">
              <a:solidFill>
                <a:srgbClr val="FF0000"/>
              </a:solidFill>
            </a:endParaRPr>
          </a:p>
          <a:p>
            <a:pPr marL="0" indent="0">
              <a:lnSpc>
                <a:spcPct val="80000"/>
              </a:lnSpc>
              <a:buNone/>
            </a:pPr>
            <a:endParaRPr lang="fi-FI" sz="28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864096"/>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Työsuojelun käsite</a:t>
            </a:r>
          </a:p>
        </p:txBody>
      </p:sp>
    </p:spTree>
    <p:extLst>
      <p:ext uri="{BB962C8B-B14F-4D97-AF65-F5344CB8AC3E}">
        <p14:creationId xmlns:p14="http://schemas.microsoft.com/office/powerpoint/2010/main" val="2029879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eaLnBrk="1" hangingPunct="1">
              <a:spcBef>
                <a:spcPct val="50000"/>
              </a:spcBef>
            </a:pPr>
            <a:r>
              <a:rPr lang="fi-FI" altLang="fi-FI" dirty="0">
                <a:latin typeface="Calibri" pitchFamily="34" charset="0"/>
              </a:rPr>
              <a:t>Tarkoitus:</a:t>
            </a:r>
            <a:r>
              <a:rPr lang="fi-FI" altLang="fi-FI" sz="2400" dirty="0">
                <a:latin typeface="Calibri" pitchFamily="34" charset="0"/>
              </a:rPr>
              <a:t> </a:t>
            </a:r>
          </a:p>
          <a:p>
            <a:pPr lvl="2" eaLnBrk="1" hangingPunct="1">
              <a:spcBef>
                <a:spcPct val="50000"/>
              </a:spcBef>
            </a:pPr>
            <a:r>
              <a:rPr lang="fi-FI" altLang="fi-FI" sz="2800" dirty="0">
                <a:latin typeface="Calibri" pitchFamily="34" charset="0"/>
              </a:rPr>
              <a:t> ehkäistä työstä ja työolosuhteista johtuvia terveyshaittoja</a:t>
            </a:r>
          </a:p>
          <a:p>
            <a:pPr lvl="2" eaLnBrk="1" hangingPunct="1">
              <a:spcBef>
                <a:spcPct val="50000"/>
              </a:spcBef>
            </a:pPr>
            <a:r>
              <a:rPr lang="fi-FI" altLang="fi-FI" sz="2800" dirty="0">
                <a:latin typeface="Calibri" pitchFamily="34" charset="0"/>
              </a:rPr>
              <a:t> edistää työkykyä ja terveyttä</a:t>
            </a:r>
          </a:p>
          <a:p>
            <a:pPr marL="0" indent="0" eaLnBrk="1" hangingPunct="1">
              <a:spcBef>
                <a:spcPct val="50000"/>
              </a:spcBef>
              <a:buNone/>
            </a:pPr>
            <a:endParaRPr lang="fi-FI" altLang="fi-FI" sz="1400" dirty="0">
              <a:latin typeface="Calibri" pitchFamily="34" charset="0"/>
            </a:endParaRPr>
          </a:p>
          <a:p>
            <a:pPr eaLnBrk="1" hangingPunct="1"/>
            <a:r>
              <a:rPr lang="fi-FI" altLang="fi-FI" dirty="0">
                <a:latin typeface="Calibri" pitchFamily="34" charset="0"/>
              </a:rPr>
              <a:t>Laki korostaa työnantajan, työntekijän ja työterveyshuollon välistä yhteistyötä.</a:t>
            </a:r>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1008112"/>
          </a:xfrm>
          <a:ln>
            <a:noFill/>
          </a:ln>
          <a:effectLst>
            <a:outerShdw blurRad="40000" dist="23000" dir="5400000" rotWithShape="0">
              <a:srgbClr val="000000">
                <a:alpha val="35000"/>
              </a:srgbClr>
            </a:outerShdw>
            <a:softEdge rad="63500"/>
          </a:effectLst>
        </p:spPr>
        <p:style>
          <a:lnRef idx="0">
            <a:schemeClr val="accent1"/>
          </a:lnRef>
          <a:fillRef idx="3">
            <a:schemeClr val="accent1"/>
          </a:fillRef>
          <a:effectRef idx="3">
            <a:schemeClr val="accent1"/>
          </a:effectRef>
          <a:fontRef idx="minor">
            <a:schemeClr val="lt1"/>
          </a:fontRef>
        </p:style>
        <p:txBody>
          <a:bodyPr/>
          <a:lstStyle/>
          <a:p>
            <a:pPr algn="ctr"/>
            <a:r>
              <a:rPr lang="fi-FI" sz="3600" dirty="0">
                <a:effectLst>
                  <a:outerShdw blurRad="38100" dist="38100" dir="2700000" algn="tl">
                    <a:srgbClr val="000000">
                      <a:alpha val="43137"/>
                    </a:srgbClr>
                  </a:outerShdw>
                </a:effectLst>
                <a:latin typeface="Calibri" pitchFamily="34" charset="0"/>
              </a:rPr>
              <a:t>Työterveyshuoltolaki </a:t>
            </a:r>
          </a:p>
        </p:txBody>
      </p:sp>
    </p:spTree>
    <p:extLst>
      <p:ext uri="{BB962C8B-B14F-4D97-AF65-F5344CB8AC3E}">
        <p14:creationId xmlns:p14="http://schemas.microsoft.com/office/powerpoint/2010/main" val="2872018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eaLnBrk="1" hangingPunct="1">
              <a:spcBef>
                <a:spcPct val="50000"/>
              </a:spcBef>
            </a:pPr>
            <a:r>
              <a:rPr lang="fi-FI" altLang="fi-FI" sz="2400" dirty="0" err="1">
                <a:latin typeface="Calibri" pitchFamily="34" charset="0"/>
              </a:rPr>
              <a:t>TA:n</a:t>
            </a:r>
            <a:r>
              <a:rPr lang="fi-FI" altLang="fi-FI" sz="2400" dirty="0">
                <a:latin typeface="Calibri" pitchFamily="34" charset="0"/>
              </a:rPr>
              <a:t> järjestettävä työterveyshuolto työsuhteen muodosta ja kestosta riippumatta</a:t>
            </a:r>
          </a:p>
          <a:p>
            <a:pPr eaLnBrk="1" hangingPunct="1">
              <a:spcBef>
                <a:spcPct val="50000"/>
              </a:spcBef>
            </a:pPr>
            <a:r>
              <a:rPr lang="fi-FI" altLang="fi-FI" sz="2400" dirty="0">
                <a:latin typeface="Calibri" pitchFamily="34" charset="0"/>
              </a:rPr>
              <a:t>siinä laajuudessa kuin työstä, työjärjestelyistä, henkilöstöstä, työpaikan olosuhteista ja niiden muutoksista johtuva tarve edellyttää.</a:t>
            </a:r>
          </a:p>
          <a:p>
            <a:pPr eaLnBrk="1" hangingPunct="1">
              <a:spcBef>
                <a:spcPct val="90000"/>
              </a:spcBef>
            </a:pPr>
            <a:r>
              <a:rPr lang="fi-FI" altLang="fi-FI" sz="2400" dirty="0">
                <a:latin typeface="Calibri" pitchFamily="34" charset="0"/>
              </a:rPr>
              <a:t>Työterveyshuollosta vastaaville ammattihenkilöille annettava mahdollisuus perehtyä työpaikan olosuhteisiin.</a:t>
            </a:r>
            <a:endParaRPr lang="fi-FI" sz="2600" dirty="0"/>
          </a:p>
        </p:txBody>
      </p:sp>
      <p:sp>
        <p:nvSpPr>
          <p:cNvPr id="4" name="Rectangle 2"/>
          <p:cNvSpPr>
            <a:spLocks noGrp="1" noChangeArrowheads="1"/>
          </p:cNvSpPr>
          <p:nvPr>
            <p:ph type="title" idx="4294967295"/>
          </p:nvPr>
        </p:nvSpPr>
        <p:spPr>
          <a:xfrm>
            <a:off x="467544" y="404664"/>
            <a:ext cx="8229600" cy="864096"/>
          </a:xfrm>
        </p:spPr>
        <p:style>
          <a:lnRef idx="0">
            <a:schemeClr val="accent1"/>
          </a:lnRef>
          <a:fillRef idx="3">
            <a:schemeClr val="accent1"/>
          </a:fillRef>
          <a:effectRef idx="3">
            <a:schemeClr val="accent1"/>
          </a:effectRef>
          <a:fontRef idx="minor">
            <a:schemeClr val="lt1"/>
          </a:fontRef>
        </p:style>
        <p:txBody>
          <a:bodyPr/>
          <a:lstStyle/>
          <a:p>
            <a:pPr algn="ctr"/>
            <a:r>
              <a:rPr lang="fi-FI" sz="3600" dirty="0">
                <a:effectLst>
                  <a:outerShdw blurRad="38100" dist="38100" dir="2700000" algn="tl">
                    <a:srgbClr val="000000">
                      <a:alpha val="43137"/>
                    </a:srgbClr>
                  </a:outerShdw>
                </a:effectLst>
                <a:latin typeface="Calibri" pitchFamily="34" charset="0"/>
              </a:rPr>
              <a:t>Työterveyshuollon järjestäminen </a:t>
            </a:r>
          </a:p>
        </p:txBody>
      </p:sp>
    </p:spTree>
    <p:extLst>
      <p:ext uri="{BB962C8B-B14F-4D97-AF65-F5344CB8AC3E}">
        <p14:creationId xmlns:p14="http://schemas.microsoft.com/office/powerpoint/2010/main" val="2538076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eaLnBrk="1" hangingPunct="1">
              <a:spcBef>
                <a:spcPct val="40000"/>
              </a:spcBef>
            </a:pPr>
            <a:r>
              <a:rPr lang="fi-FI" altLang="fi-FI" dirty="0">
                <a:latin typeface="Calibri" panose="020F0502020204030204" pitchFamily="34" charset="0"/>
              </a:rPr>
              <a:t>Lakisääteinen työterveyshuolto sisältää vain ennakollisen työterveyshuollon, esim. työhöntulotarkastus ja työpaikkaselvitys.</a:t>
            </a:r>
          </a:p>
          <a:p>
            <a:pPr lvl="1" eaLnBrk="1" hangingPunct="1">
              <a:spcBef>
                <a:spcPct val="40000"/>
              </a:spcBef>
              <a:buFontTx/>
              <a:buChar char="•"/>
            </a:pPr>
            <a:r>
              <a:rPr lang="fi-FI" altLang="fi-FI" b="1" dirty="0">
                <a:latin typeface="Calibri" panose="020F0502020204030204" pitchFamily="34" charset="0"/>
              </a:rPr>
              <a:t>Ei sisällä sairaanhoitoa!</a:t>
            </a:r>
          </a:p>
          <a:p>
            <a:pPr eaLnBrk="1" hangingPunct="1">
              <a:spcBef>
                <a:spcPct val="40000"/>
              </a:spcBef>
            </a:pPr>
            <a:r>
              <a:rPr lang="fi-FI" altLang="fi-FI" dirty="0">
                <a:latin typeface="Calibri" panose="020F0502020204030204" pitchFamily="34" charset="0"/>
              </a:rPr>
              <a:t>Työterveyshuollon toiminnan sisällön määrittää palvelujen tuottaja yhteistyössä </a:t>
            </a:r>
            <a:r>
              <a:rPr lang="fi-FI" altLang="fi-FI" dirty="0" err="1">
                <a:latin typeface="Calibri" panose="020F0502020204030204" pitchFamily="34" charset="0"/>
              </a:rPr>
              <a:t>TA:n</a:t>
            </a:r>
            <a:r>
              <a:rPr lang="fi-FI" altLang="fi-FI" dirty="0">
                <a:latin typeface="Calibri" panose="020F0502020204030204" pitchFamily="34" charset="0"/>
              </a:rPr>
              <a:t> kanssa</a:t>
            </a:r>
          </a:p>
          <a:p>
            <a:pPr marL="0" indent="0">
              <a:lnSpc>
                <a:spcPct val="80000"/>
              </a:lnSpc>
              <a:buNone/>
              <a:tabLst>
                <a:tab pos="452438" algn="l"/>
              </a:tabLst>
            </a:pPr>
            <a:endParaRPr lang="fi-FI" sz="9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1008112"/>
          </a:xfrm>
        </p:spPr>
        <p:style>
          <a:lnRef idx="0">
            <a:schemeClr val="accent1"/>
          </a:lnRef>
          <a:fillRef idx="3">
            <a:schemeClr val="accent1"/>
          </a:fillRef>
          <a:effectRef idx="3">
            <a:schemeClr val="accent1"/>
          </a:effectRef>
          <a:fontRef idx="minor">
            <a:schemeClr val="lt1"/>
          </a:fontRef>
        </p:style>
        <p:txBody>
          <a:bodyPr/>
          <a:lstStyle/>
          <a:p>
            <a:pPr algn="ctr"/>
            <a:r>
              <a:rPr lang="fi-FI" sz="3600" dirty="0">
                <a:effectLst>
                  <a:outerShdw blurRad="38100" dist="38100" dir="2700000" algn="tl">
                    <a:srgbClr val="000000">
                      <a:alpha val="43137"/>
                    </a:srgbClr>
                  </a:outerShdw>
                </a:effectLst>
                <a:latin typeface="Calibri" pitchFamily="34" charset="0"/>
              </a:rPr>
              <a:t>Työterveyshuollon sisältö</a:t>
            </a:r>
          </a:p>
        </p:txBody>
      </p:sp>
    </p:spTree>
    <p:extLst>
      <p:ext uri="{BB962C8B-B14F-4D97-AF65-F5344CB8AC3E}">
        <p14:creationId xmlns:p14="http://schemas.microsoft.com/office/powerpoint/2010/main" val="4006168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844824"/>
            <a:ext cx="8229600" cy="4321150"/>
          </a:xfrm>
        </p:spPr>
        <p:txBody>
          <a:bodyPr/>
          <a:lstStyle/>
          <a:p>
            <a:pPr lvl="0">
              <a:buFont typeface="Arial" charset="0"/>
              <a:buChar char="•"/>
            </a:pPr>
            <a:r>
              <a:rPr lang="fi-FI" altLang="fi-FI" kern="1200" dirty="0">
                <a:solidFill>
                  <a:prstClr val="black"/>
                </a:solidFill>
                <a:latin typeface="Calibri"/>
              </a:rPr>
              <a:t>Jos terveystarkastus (työhöntulo-) osoittaa, että TT:llä on </a:t>
            </a:r>
            <a:r>
              <a:rPr lang="fi-FI" altLang="fi-FI" b="1" kern="1200" dirty="0">
                <a:latin typeface="Calibri"/>
              </a:rPr>
              <a:t>ilmeinen alttius </a:t>
            </a:r>
            <a:r>
              <a:rPr lang="fi-FI" altLang="fi-FI" kern="1200" dirty="0">
                <a:latin typeface="Calibri"/>
              </a:rPr>
              <a:t>vaarantaa terveytensä </a:t>
            </a:r>
          </a:p>
          <a:p>
            <a:pPr lvl="0">
              <a:buNone/>
            </a:pPr>
            <a:r>
              <a:rPr lang="fi-FI" altLang="fi-FI" kern="1200" dirty="0">
                <a:latin typeface="Calibri"/>
              </a:rPr>
              <a:t>	Esim. </a:t>
            </a:r>
          </a:p>
          <a:p>
            <a:pPr lvl="3">
              <a:buFont typeface="Arial" charset="0"/>
              <a:buChar char="–"/>
            </a:pPr>
            <a:r>
              <a:rPr lang="fi-FI" altLang="fi-FI" kern="1200" dirty="0">
                <a:latin typeface="Calibri"/>
              </a:rPr>
              <a:t> </a:t>
            </a:r>
            <a:r>
              <a:rPr lang="fi-FI" altLang="fi-FI" sz="2800" kern="1200" dirty="0">
                <a:latin typeface="Calibri"/>
              </a:rPr>
              <a:t>rakenteellinen heikkous</a:t>
            </a:r>
          </a:p>
          <a:p>
            <a:pPr lvl="3">
              <a:buFont typeface="Arial" charset="0"/>
              <a:buChar char="–"/>
            </a:pPr>
            <a:r>
              <a:rPr lang="fi-FI" altLang="fi-FI" sz="2800" kern="1200" dirty="0">
                <a:latin typeface="Calibri"/>
              </a:rPr>
              <a:t> allergia</a:t>
            </a:r>
          </a:p>
          <a:p>
            <a:pPr marL="0" lvl="0" indent="0">
              <a:spcBef>
                <a:spcPct val="50000"/>
              </a:spcBef>
              <a:buNone/>
            </a:pPr>
            <a:r>
              <a:rPr lang="fi-FI" altLang="fi-FI" kern="1200" dirty="0">
                <a:latin typeface="Calibri"/>
                <a:sym typeface="Wingdings" panose="05000000000000000000" pitchFamily="2" charset="2"/>
              </a:rPr>
              <a:t> </a:t>
            </a:r>
            <a:r>
              <a:rPr lang="fi-FI" altLang="fi-FI" kern="1200" dirty="0">
                <a:latin typeface="Calibri"/>
              </a:rPr>
              <a:t>työntekijää </a:t>
            </a:r>
            <a:r>
              <a:rPr lang="fi-FI" altLang="fi-FI" b="1" kern="1200" dirty="0">
                <a:latin typeface="Calibri"/>
              </a:rPr>
              <a:t>ei saa</a:t>
            </a:r>
            <a:r>
              <a:rPr lang="fi-FI" altLang="fi-FI" b="1" kern="1200" dirty="0">
                <a:solidFill>
                  <a:srgbClr val="FF6600"/>
                </a:solidFill>
                <a:latin typeface="Calibri"/>
              </a:rPr>
              <a:t> </a:t>
            </a:r>
            <a:r>
              <a:rPr lang="fi-FI" altLang="fi-FI" kern="1200" dirty="0">
                <a:solidFill>
                  <a:prstClr val="black"/>
                </a:solidFill>
                <a:latin typeface="Calibri"/>
              </a:rPr>
              <a:t>käyttää kyseiseen työhön</a:t>
            </a:r>
          </a:p>
          <a:p>
            <a:pPr marL="0" indent="0">
              <a:lnSpc>
                <a:spcPct val="80000"/>
              </a:lnSpc>
              <a:buNone/>
              <a:tabLst>
                <a:tab pos="452438" algn="l"/>
              </a:tabLst>
            </a:pPr>
            <a:endParaRPr lang="fi-FI" sz="9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864096"/>
          </a:xfrm>
        </p:spPr>
        <p:style>
          <a:lnRef idx="0">
            <a:schemeClr val="accent1"/>
          </a:lnRef>
          <a:fillRef idx="3">
            <a:schemeClr val="accent1"/>
          </a:fillRef>
          <a:effectRef idx="3">
            <a:schemeClr val="accent1"/>
          </a:effectRef>
          <a:fontRef idx="minor">
            <a:schemeClr val="lt1"/>
          </a:fontRef>
        </p:style>
        <p:txBody>
          <a:bodyPr/>
          <a:lstStyle/>
          <a:p>
            <a:pPr algn="ctr"/>
            <a:r>
              <a:rPr lang="fi-FI" sz="3600" dirty="0">
                <a:effectLst>
                  <a:outerShdw blurRad="38100" dist="38100" dir="2700000" algn="tl">
                    <a:srgbClr val="000000">
                      <a:alpha val="43137"/>
                    </a:srgbClr>
                  </a:outerShdw>
                </a:effectLst>
                <a:latin typeface="Calibri" pitchFamily="34" charset="0"/>
              </a:rPr>
              <a:t>Työntekijän suojelu</a:t>
            </a:r>
          </a:p>
        </p:txBody>
      </p:sp>
    </p:spTree>
    <p:extLst>
      <p:ext uri="{BB962C8B-B14F-4D97-AF65-F5344CB8AC3E}">
        <p14:creationId xmlns:p14="http://schemas.microsoft.com/office/powerpoint/2010/main" val="3510907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844824"/>
            <a:ext cx="8229600" cy="4321150"/>
          </a:xfrm>
        </p:spPr>
        <p:txBody>
          <a:bodyPr/>
          <a:lstStyle/>
          <a:p>
            <a:r>
              <a:rPr lang="fi-FI" sz="2100" b="1" dirty="0">
                <a:latin typeface="Calibri" panose="020F0502020204030204" pitchFamily="34" charset="0"/>
              </a:rPr>
              <a:t>Kela edellyttää, että työnantaja ja työterveyshuolto reagoivat nopeasti, jos työntekijän työkyvyttömyys alkaa pitkittyä. </a:t>
            </a:r>
          </a:p>
          <a:p>
            <a:pPr marL="0" indent="0">
              <a:buNone/>
            </a:pPr>
            <a:endParaRPr lang="fi-FI" sz="400" dirty="0">
              <a:latin typeface="Calibri" panose="020F0502020204030204" pitchFamily="34" charset="0"/>
            </a:endParaRPr>
          </a:p>
          <a:p>
            <a:r>
              <a:rPr lang="fi-FI" sz="2200" dirty="0" err="1">
                <a:latin typeface="Calibri" panose="020F0502020204030204" pitchFamily="34" charset="0"/>
              </a:rPr>
              <a:t>TA:n</a:t>
            </a:r>
            <a:r>
              <a:rPr lang="fi-FI" sz="2200" dirty="0">
                <a:latin typeface="Calibri" panose="020F0502020204030204" pitchFamily="34" charset="0"/>
              </a:rPr>
              <a:t> on ilmoitettava sairauspoissaolosta työterveyshuoltoon, kun poissaolo on jatkunut yhtäjaksoisesti tai lyhyemmissä jaksoissa </a:t>
            </a:r>
            <a:r>
              <a:rPr lang="fi-FI" sz="2200" b="1" dirty="0">
                <a:latin typeface="Calibri" panose="020F0502020204030204" pitchFamily="34" charset="0"/>
              </a:rPr>
              <a:t>yhteensä kuukauden</a:t>
            </a:r>
            <a:r>
              <a:rPr lang="fi-FI" sz="2200" dirty="0">
                <a:latin typeface="Calibri" panose="020F0502020204030204" pitchFamily="34" charset="0"/>
              </a:rPr>
              <a:t> ajan.</a:t>
            </a:r>
          </a:p>
          <a:p>
            <a:pPr marL="0" indent="0">
              <a:buNone/>
            </a:pPr>
            <a:endParaRPr lang="fi-FI" sz="400" dirty="0">
              <a:latin typeface="Calibri" panose="020F0502020204030204" pitchFamily="34" charset="0"/>
            </a:endParaRPr>
          </a:p>
          <a:p>
            <a:r>
              <a:rPr lang="fi-FI" sz="2200" dirty="0">
                <a:latin typeface="Calibri" panose="020F0502020204030204" pitchFamily="34" charset="0"/>
              </a:rPr>
              <a:t>Työterveyshuollon on arvioitava </a:t>
            </a:r>
            <a:r>
              <a:rPr lang="fi-FI" sz="2200" dirty="0" err="1">
                <a:latin typeface="Calibri" panose="020F0502020204030204" pitchFamily="34" charset="0"/>
              </a:rPr>
              <a:t>tt:n</a:t>
            </a:r>
            <a:r>
              <a:rPr lang="fi-FI" sz="2200" dirty="0">
                <a:latin typeface="Calibri" panose="020F0502020204030204" pitchFamily="34" charset="0"/>
              </a:rPr>
              <a:t> jäljellä oleva työkyky viimeistään silloin, kun </a:t>
            </a:r>
            <a:r>
              <a:rPr lang="fi-FI" sz="2200" dirty="0" err="1">
                <a:latin typeface="Calibri" panose="020F0502020204030204" pitchFamily="34" charset="0"/>
              </a:rPr>
              <a:t>tt:lle</a:t>
            </a:r>
            <a:r>
              <a:rPr lang="fi-FI" sz="2200" dirty="0">
                <a:latin typeface="Calibri" panose="020F0502020204030204" pitchFamily="34" charset="0"/>
              </a:rPr>
              <a:t> on maksettu sairauspäivärahaa 90 arkipäivää (voi kertyä yhtäjaksoisesta työkyvyttömyydestä tai useista lyhyistä jaksoista </a:t>
            </a:r>
            <a:r>
              <a:rPr lang="fi-FI" sz="2200" b="1" dirty="0">
                <a:latin typeface="Calibri" panose="020F0502020204030204" pitchFamily="34" charset="0"/>
              </a:rPr>
              <a:t>enintään kahden vuoden ajalta)</a:t>
            </a:r>
            <a:r>
              <a:rPr lang="fi-FI" sz="2200" dirty="0">
                <a:latin typeface="Calibri" panose="020F0502020204030204" pitchFamily="34" charset="0"/>
              </a:rPr>
              <a:t>.</a:t>
            </a:r>
          </a:p>
          <a:p>
            <a:pPr marL="0" indent="0">
              <a:buNone/>
            </a:pPr>
            <a:endParaRPr lang="fi-FI" sz="400" dirty="0">
              <a:latin typeface="Calibri" panose="020F0502020204030204" pitchFamily="34" charset="0"/>
            </a:endParaRPr>
          </a:p>
          <a:p>
            <a:pPr marL="269875" indent="-269875">
              <a:buNone/>
            </a:pPr>
            <a:r>
              <a:rPr lang="fi-FI" sz="2200" dirty="0">
                <a:latin typeface="Calibri" panose="020F0502020204030204" pitchFamily="34" charset="0"/>
                <a:sym typeface="Wingdings" panose="05000000000000000000" pitchFamily="2" charset="2"/>
              </a:rPr>
              <a:t> </a:t>
            </a:r>
            <a:r>
              <a:rPr lang="fi-FI" sz="2200" dirty="0">
                <a:latin typeface="Calibri" panose="020F0502020204030204" pitchFamily="34" charset="0"/>
              </a:rPr>
              <a:t>Jos lausuntoa ei toimiteta määräajassa, sairauspäivärahan maksaminen voi  keskeytyä. </a:t>
            </a:r>
            <a:r>
              <a:rPr lang="fi-FI" sz="2200" dirty="0">
                <a:latin typeface="Calibri" panose="020F0502020204030204" pitchFamily="34" charset="0"/>
                <a:sym typeface="Wingdings" panose="05000000000000000000" pitchFamily="2" charset="2"/>
              </a:rPr>
              <a:t> TT:n vastuulla huolehtia Kelaan!</a:t>
            </a:r>
            <a:endParaRPr lang="fi-FI" sz="2200" dirty="0">
              <a:latin typeface="Calibri" panose="020F0502020204030204" pitchFamily="34" charset="0"/>
            </a:endParaRPr>
          </a:p>
          <a:p>
            <a:pPr marL="0" indent="0">
              <a:buNone/>
            </a:pPr>
            <a:endParaRPr lang="fi-FI" sz="2200" dirty="0">
              <a:latin typeface="Calibri" panose="020F0502020204030204" pitchFamily="34" charset="0"/>
            </a:endParaRPr>
          </a:p>
          <a:p>
            <a:pPr marL="0" indent="0">
              <a:lnSpc>
                <a:spcPct val="80000"/>
              </a:lnSpc>
              <a:buNone/>
              <a:tabLst>
                <a:tab pos="452438" algn="l"/>
              </a:tabLst>
            </a:pPr>
            <a:endParaRPr lang="fi-FI" sz="28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936104"/>
          </a:xfrm>
        </p:spPr>
        <p:style>
          <a:lnRef idx="0">
            <a:schemeClr val="accent1"/>
          </a:lnRef>
          <a:fillRef idx="3">
            <a:schemeClr val="accent1"/>
          </a:fillRef>
          <a:effectRef idx="3">
            <a:schemeClr val="accent1"/>
          </a:effectRef>
          <a:fontRef idx="minor">
            <a:schemeClr val="lt1"/>
          </a:fontRef>
        </p:style>
        <p:txBody>
          <a:bodyPr/>
          <a:lstStyle/>
          <a:p>
            <a:pPr algn="ctr"/>
            <a:r>
              <a:rPr lang="fi-FI" sz="3600" dirty="0">
                <a:effectLst>
                  <a:outerShdw blurRad="38100" dist="38100" dir="2700000" algn="tl">
                    <a:srgbClr val="000000">
                      <a:alpha val="43137"/>
                    </a:srgbClr>
                  </a:outerShdw>
                </a:effectLst>
                <a:latin typeface="Calibri" pitchFamily="34" charset="0"/>
              </a:rPr>
              <a:t>Sairauspoissaolon pitkittyminen</a:t>
            </a:r>
          </a:p>
        </p:txBody>
      </p:sp>
    </p:spTree>
    <p:extLst>
      <p:ext uri="{BB962C8B-B14F-4D97-AF65-F5344CB8AC3E}">
        <p14:creationId xmlns:p14="http://schemas.microsoft.com/office/powerpoint/2010/main" val="230311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88840"/>
            <a:ext cx="8229600" cy="4177134"/>
          </a:xfrm>
        </p:spPr>
        <p:txBody>
          <a:bodyPr/>
          <a:lstStyle/>
          <a:p>
            <a:pPr marL="71438" lvl="1" indent="0">
              <a:lnSpc>
                <a:spcPct val="80000"/>
              </a:lnSpc>
              <a:buNone/>
            </a:pPr>
            <a:r>
              <a:rPr lang="fi-FI" sz="2400" dirty="0">
                <a:latin typeface="Calibri" pitchFamily="34" charset="0"/>
              </a:rPr>
              <a:t>Työturvallisuuslaissa on säädetty velvollisuus huolehtia, että: </a:t>
            </a:r>
          </a:p>
          <a:p>
            <a:pPr marL="71438" lvl="1" indent="0">
              <a:lnSpc>
                <a:spcPct val="80000"/>
              </a:lnSpc>
              <a:buNone/>
            </a:pPr>
            <a:endParaRPr lang="fi-FI" sz="1200" dirty="0">
              <a:latin typeface="Calibri" pitchFamily="34" charset="0"/>
            </a:endParaRPr>
          </a:p>
          <a:p>
            <a:pPr marL="757238" lvl="2">
              <a:lnSpc>
                <a:spcPct val="80000"/>
              </a:lnSpc>
              <a:buFont typeface="Wingdings" pitchFamily="2" charset="2"/>
              <a:buChar char="§"/>
            </a:pPr>
            <a:r>
              <a:rPr lang="fi-FI" sz="2800" dirty="0">
                <a:latin typeface="Calibri" pitchFamily="34" charset="0"/>
              </a:rPr>
              <a:t>Työntekijä perehdytetään työhönsä</a:t>
            </a:r>
          </a:p>
          <a:p>
            <a:pPr marL="528638" lvl="2" indent="0">
              <a:lnSpc>
                <a:spcPct val="80000"/>
              </a:lnSpc>
              <a:buNone/>
            </a:pPr>
            <a:endParaRPr lang="fi-FI" sz="800" dirty="0">
              <a:latin typeface="Calibri" pitchFamily="34" charset="0"/>
            </a:endParaRPr>
          </a:p>
          <a:p>
            <a:pPr marL="757238" lvl="2">
              <a:lnSpc>
                <a:spcPct val="80000"/>
              </a:lnSpc>
              <a:buFont typeface="Wingdings" pitchFamily="2" charset="2"/>
              <a:buChar char="§"/>
            </a:pPr>
            <a:r>
              <a:rPr lang="fi-FI" sz="2800" dirty="0">
                <a:latin typeface="Calibri" pitchFamily="34" charset="0"/>
              </a:rPr>
              <a:t>työpaikan olosuhteisiin</a:t>
            </a:r>
          </a:p>
          <a:p>
            <a:pPr marL="528638" lvl="2" indent="0">
              <a:lnSpc>
                <a:spcPct val="80000"/>
              </a:lnSpc>
              <a:buNone/>
            </a:pPr>
            <a:endParaRPr lang="fi-FI" sz="800" dirty="0">
              <a:latin typeface="Calibri" pitchFamily="34" charset="0"/>
            </a:endParaRPr>
          </a:p>
          <a:p>
            <a:pPr marL="757238" lvl="2">
              <a:lnSpc>
                <a:spcPct val="80000"/>
              </a:lnSpc>
              <a:buFont typeface="Wingdings" pitchFamily="2" charset="2"/>
              <a:buChar char="§"/>
            </a:pPr>
            <a:r>
              <a:rPr lang="fi-FI" sz="2800" dirty="0">
                <a:latin typeface="Calibri" pitchFamily="34" charset="0"/>
              </a:rPr>
              <a:t>työmenetelmiin</a:t>
            </a:r>
          </a:p>
          <a:p>
            <a:pPr marL="528638" lvl="2" indent="0">
              <a:lnSpc>
                <a:spcPct val="80000"/>
              </a:lnSpc>
              <a:buNone/>
            </a:pPr>
            <a:endParaRPr lang="fi-FI" sz="800" dirty="0">
              <a:latin typeface="Calibri" pitchFamily="34" charset="0"/>
            </a:endParaRPr>
          </a:p>
          <a:p>
            <a:pPr marL="757238" lvl="2">
              <a:lnSpc>
                <a:spcPct val="80000"/>
              </a:lnSpc>
              <a:buFont typeface="Wingdings" pitchFamily="2" charset="2"/>
              <a:buChar char="§"/>
            </a:pPr>
            <a:r>
              <a:rPr lang="fi-FI" sz="2800" dirty="0">
                <a:latin typeface="Calibri" pitchFamily="34" charset="0"/>
              </a:rPr>
              <a:t>työsuojelutoimenpiteisiin</a:t>
            </a:r>
          </a:p>
          <a:p>
            <a:pPr marL="528638" lvl="2" indent="0">
              <a:lnSpc>
                <a:spcPct val="80000"/>
              </a:lnSpc>
              <a:buNone/>
            </a:pPr>
            <a:endParaRPr lang="fi-FI" sz="800" dirty="0">
              <a:latin typeface="Calibri" pitchFamily="34" charset="0"/>
            </a:endParaRPr>
          </a:p>
          <a:p>
            <a:pPr marL="757238" lvl="2">
              <a:lnSpc>
                <a:spcPct val="80000"/>
              </a:lnSpc>
              <a:buFont typeface="Wingdings" pitchFamily="2" charset="2"/>
              <a:buChar char="§"/>
            </a:pPr>
            <a:r>
              <a:rPr lang="fi-FI" sz="2800" dirty="0">
                <a:latin typeface="Calibri" pitchFamily="34" charset="0"/>
              </a:rPr>
              <a:t>työterveyshuoltoa koskeviin järjestelyihin</a:t>
            </a:r>
          </a:p>
          <a:p>
            <a:pPr marL="0" indent="0">
              <a:lnSpc>
                <a:spcPct val="80000"/>
              </a:lnSpc>
              <a:buNone/>
              <a:tabLst>
                <a:tab pos="452438" algn="l"/>
              </a:tabLst>
            </a:pPr>
            <a:endParaRPr lang="fi-FI" sz="9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720080"/>
          </a:xfrm>
          <a:ln>
            <a:noFill/>
          </a:ln>
        </p:spPr>
        <p:style>
          <a:lnRef idx="1">
            <a:schemeClr val="accent4"/>
          </a:lnRef>
          <a:fillRef idx="2">
            <a:schemeClr val="accent4"/>
          </a:fillRef>
          <a:effectRef idx="1">
            <a:schemeClr val="accent4"/>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Perehdytys</a:t>
            </a:r>
          </a:p>
        </p:txBody>
      </p:sp>
    </p:spTree>
    <p:extLst>
      <p:ext uri="{BB962C8B-B14F-4D97-AF65-F5344CB8AC3E}">
        <p14:creationId xmlns:p14="http://schemas.microsoft.com/office/powerpoint/2010/main" val="3688348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57200" y="1844154"/>
            <a:ext cx="8229600" cy="4177134"/>
          </a:xfrm>
        </p:spPr>
        <p:txBody>
          <a:bodyPr/>
          <a:lstStyle/>
          <a:p>
            <a:pPr marL="0" indent="0">
              <a:lnSpc>
                <a:spcPct val="80000"/>
              </a:lnSpc>
              <a:buNone/>
            </a:pPr>
            <a:endParaRPr lang="fi-FI" sz="1000" dirty="0">
              <a:latin typeface="Calibri" pitchFamily="34" charset="0"/>
            </a:endParaRPr>
          </a:p>
          <a:p>
            <a:pPr lvl="0">
              <a:lnSpc>
                <a:spcPct val="90000"/>
              </a:lnSpc>
              <a:buFont typeface="Arial" charset="0"/>
              <a:buChar char="•"/>
            </a:pPr>
            <a:r>
              <a:rPr lang="fi-FI" altLang="fi-FI" sz="2800" kern="1200" dirty="0">
                <a:solidFill>
                  <a:prstClr val="black"/>
                </a:solidFill>
                <a:latin typeface="Calibri"/>
              </a:rPr>
              <a:t>Työturvallisuuslaki; ja</a:t>
            </a:r>
          </a:p>
          <a:p>
            <a:pPr lvl="3">
              <a:lnSpc>
                <a:spcPct val="90000"/>
              </a:lnSpc>
              <a:buFont typeface="Arial" charset="0"/>
              <a:buChar char="–"/>
            </a:pPr>
            <a:r>
              <a:rPr lang="fi-FI" altLang="fi-FI" sz="1800" kern="1200" dirty="0">
                <a:solidFill>
                  <a:prstClr val="black"/>
                </a:solidFill>
                <a:latin typeface="Calibri"/>
              </a:rPr>
              <a:t> sen nojalla annetut asetukset, päätökset ja määräykset</a:t>
            </a:r>
          </a:p>
          <a:p>
            <a:pPr lvl="0">
              <a:lnSpc>
                <a:spcPct val="90000"/>
              </a:lnSpc>
              <a:spcBef>
                <a:spcPct val="30000"/>
              </a:spcBef>
              <a:buFont typeface="Arial" charset="0"/>
              <a:buChar char="•"/>
            </a:pPr>
            <a:r>
              <a:rPr lang="fi-FI" altLang="fi-FI" sz="2800" kern="1200" dirty="0">
                <a:solidFill>
                  <a:prstClr val="black"/>
                </a:solidFill>
                <a:latin typeface="Calibri"/>
              </a:rPr>
              <a:t>Työterveyshuoltolaki</a:t>
            </a:r>
          </a:p>
          <a:p>
            <a:pPr lvl="0">
              <a:lnSpc>
                <a:spcPct val="90000"/>
              </a:lnSpc>
              <a:spcBef>
                <a:spcPct val="30000"/>
              </a:spcBef>
              <a:buFont typeface="Arial" charset="0"/>
              <a:buChar char="•"/>
            </a:pPr>
            <a:r>
              <a:rPr lang="fi-FI" altLang="fi-FI" sz="2800" kern="1200" dirty="0">
                <a:solidFill>
                  <a:prstClr val="black"/>
                </a:solidFill>
                <a:latin typeface="Calibri"/>
              </a:rPr>
              <a:t>Tapaturmavakuutuslaki</a:t>
            </a:r>
          </a:p>
          <a:p>
            <a:pPr marL="722313" lvl="0" indent="-366713">
              <a:lnSpc>
                <a:spcPct val="90000"/>
              </a:lnSpc>
              <a:spcBef>
                <a:spcPct val="30000"/>
              </a:spcBef>
              <a:buFont typeface="Arial" charset="0"/>
              <a:buChar char="–"/>
            </a:pPr>
            <a:r>
              <a:rPr lang="fi-FI" altLang="fi-FI" sz="2400" kern="1200" dirty="0">
                <a:solidFill>
                  <a:prstClr val="black"/>
                </a:solidFill>
                <a:latin typeface="Calibri"/>
              </a:rPr>
              <a:t>Vakuutusyhtiön nimi ja osoite</a:t>
            </a:r>
          </a:p>
          <a:p>
            <a:pPr marL="722313" lvl="0" indent="-366713">
              <a:lnSpc>
                <a:spcPct val="90000"/>
              </a:lnSpc>
              <a:spcBef>
                <a:spcPct val="30000"/>
              </a:spcBef>
              <a:buFont typeface="Arial" charset="0"/>
              <a:buChar char="–"/>
            </a:pPr>
            <a:r>
              <a:rPr lang="fi-FI" altLang="fi-FI" sz="2400" kern="1200" dirty="0">
                <a:solidFill>
                  <a:prstClr val="black"/>
                </a:solidFill>
                <a:latin typeface="Calibri"/>
              </a:rPr>
              <a:t>Työpaikkaselvitys</a:t>
            </a:r>
            <a:endParaRPr lang="fi-FI" altLang="fi-FI" sz="2400" kern="1200" dirty="0">
              <a:solidFill>
                <a:prstClr val="black"/>
              </a:solidFill>
              <a:latin typeface="Calibri"/>
              <a:sym typeface="Symbol" pitchFamily="18" charset="2"/>
            </a:endParaRPr>
          </a:p>
          <a:p>
            <a:pPr marL="722313" lvl="0" indent="-366713">
              <a:lnSpc>
                <a:spcPct val="90000"/>
              </a:lnSpc>
              <a:spcBef>
                <a:spcPct val="30000"/>
              </a:spcBef>
              <a:buFont typeface="Arial" charset="0"/>
              <a:buChar char="–"/>
            </a:pPr>
            <a:r>
              <a:rPr lang="fi-FI" altLang="fi-FI" sz="2400" kern="1200" dirty="0">
                <a:solidFill>
                  <a:prstClr val="black"/>
                </a:solidFill>
                <a:latin typeface="Calibri"/>
              </a:rPr>
              <a:t>Työterveyshuoltosopimus</a:t>
            </a:r>
          </a:p>
          <a:p>
            <a:pPr lvl="0">
              <a:lnSpc>
                <a:spcPct val="90000"/>
              </a:lnSpc>
              <a:spcBef>
                <a:spcPct val="30000"/>
              </a:spcBef>
            </a:pPr>
            <a:r>
              <a:rPr lang="fi-FI" altLang="fi-FI" sz="2800" kern="1200" dirty="0">
                <a:solidFill>
                  <a:prstClr val="black"/>
                </a:solidFill>
                <a:latin typeface="Calibri"/>
              </a:rPr>
              <a:t>Työpaikalla noudatettava työehtosopimus</a:t>
            </a:r>
            <a:endParaRPr lang="fi-FI" altLang="fi-FI" sz="2800" kern="1200" dirty="0">
              <a:solidFill>
                <a:prstClr val="black"/>
              </a:solidFill>
              <a:latin typeface="Calibri"/>
              <a:sym typeface="Symbol" pitchFamily="18" charset="2"/>
            </a:endParaRPr>
          </a:p>
          <a:p>
            <a:pPr>
              <a:lnSpc>
                <a:spcPct val="90000"/>
              </a:lnSpc>
              <a:spcBef>
                <a:spcPct val="30000"/>
              </a:spcBef>
            </a:pPr>
            <a:endParaRPr lang="fi-FI" altLang="fi-FI" sz="2400" kern="1200" dirty="0">
              <a:solidFill>
                <a:prstClr val="black"/>
              </a:solidFill>
              <a:latin typeface="Calibri"/>
            </a:endParaRPr>
          </a:p>
        </p:txBody>
      </p:sp>
      <p:sp>
        <p:nvSpPr>
          <p:cNvPr id="4" name="Rectangle 2"/>
          <p:cNvSpPr>
            <a:spLocks noGrp="1" noChangeArrowheads="1"/>
          </p:cNvSpPr>
          <p:nvPr>
            <p:ph type="title" idx="4294967295"/>
          </p:nvPr>
        </p:nvSpPr>
        <p:spPr>
          <a:xfrm>
            <a:off x="457200" y="476672"/>
            <a:ext cx="8229600" cy="936104"/>
          </a:xfrm>
          <a:ln>
            <a:noFill/>
          </a:ln>
        </p:spPr>
        <p:style>
          <a:lnRef idx="1">
            <a:schemeClr val="accent4"/>
          </a:lnRef>
          <a:fillRef idx="2">
            <a:schemeClr val="accent4"/>
          </a:fillRef>
          <a:effectRef idx="1">
            <a:schemeClr val="accent4"/>
          </a:effectRef>
          <a:fontRef idx="minor">
            <a:schemeClr val="dk1"/>
          </a:fontRef>
        </p:style>
        <p:txBody>
          <a:bodyPr/>
          <a:lstStyle/>
          <a:p>
            <a:pPr algn="ctr"/>
            <a:r>
              <a:rPr lang="fi-FI" sz="3600" dirty="0">
                <a:effectLst>
                  <a:outerShdw blurRad="38100" dist="38100" dir="2700000" algn="tl">
                    <a:srgbClr val="000000">
                      <a:alpha val="43137"/>
                    </a:srgbClr>
                  </a:outerShdw>
                </a:effectLst>
              </a:rPr>
              <a:t>Nähtävänä pito</a:t>
            </a:r>
            <a:endParaRPr lang="fi-FI" sz="3600" dirty="0">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1992938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lvl="0">
              <a:lnSpc>
                <a:spcPct val="80000"/>
              </a:lnSpc>
              <a:buFont typeface="Arial" charset="0"/>
              <a:buChar char="•"/>
            </a:pPr>
            <a:r>
              <a:rPr lang="fi-FI" altLang="fi-FI" sz="2200" kern="1200" dirty="0">
                <a:solidFill>
                  <a:prstClr val="black"/>
                </a:solidFill>
                <a:latin typeface="Calibri"/>
              </a:rPr>
              <a:t>Laki nuorista työntekijöistä (998/1993)</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kern="1200" dirty="0">
                <a:solidFill>
                  <a:prstClr val="black"/>
                </a:solidFill>
                <a:latin typeface="Calibri"/>
              </a:rPr>
              <a:t>Laki työsuojelun valvonnasta ja työpaikan työsuojeluyhteistoiminnasta (44/2006) ja sen nojalla annetut säännökset</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kern="1200" dirty="0">
                <a:solidFill>
                  <a:prstClr val="black"/>
                </a:solidFill>
                <a:latin typeface="Calibri"/>
              </a:rPr>
              <a:t>Laki yksityisyyden suojasta työelämässä (759/2004)</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u="sng" kern="1200" dirty="0">
                <a:solidFill>
                  <a:prstClr val="black"/>
                </a:solidFill>
                <a:latin typeface="Calibri"/>
              </a:rPr>
              <a:t>Tapaturmavakuutuslaki</a:t>
            </a:r>
            <a:r>
              <a:rPr lang="fi-FI" altLang="fi-FI" sz="2200" kern="1200" dirty="0">
                <a:solidFill>
                  <a:prstClr val="black"/>
                </a:solidFill>
                <a:latin typeface="Calibri"/>
              </a:rPr>
              <a:t> (608/1948)</a:t>
            </a:r>
          </a:p>
          <a:p>
            <a:pPr lvl="0">
              <a:lnSpc>
                <a:spcPct val="80000"/>
              </a:lnSpc>
              <a:spcBef>
                <a:spcPct val="30000"/>
              </a:spcBef>
              <a:buFont typeface="Arial" charset="0"/>
              <a:buChar char="•"/>
            </a:pPr>
            <a:r>
              <a:rPr lang="fi-FI" altLang="fi-FI" sz="2200" u="sng" kern="1200" dirty="0">
                <a:solidFill>
                  <a:prstClr val="black"/>
                </a:solidFill>
                <a:latin typeface="Calibri"/>
              </a:rPr>
              <a:t>Työaikalaki</a:t>
            </a:r>
            <a:r>
              <a:rPr lang="fi-FI" altLang="fi-FI" sz="2200" kern="1200" dirty="0">
                <a:solidFill>
                  <a:prstClr val="black"/>
                </a:solidFill>
                <a:latin typeface="Calibri"/>
              </a:rPr>
              <a:t> (605/1996)</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u="sng" kern="1200" dirty="0">
                <a:solidFill>
                  <a:prstClr val="black"/>
                </a:solidFill>
                <a:latin typeface="Calibri"/>
              </a:rPr>
              <a:t>Työsopimuslaki</a:t>
            </a:r>
            <a:r>
              <a:rPr lang="fi-FI" altLang="fi-FI" sz="2200" kern="1200" dirty="0">
                <a:solidFill>
                  <a:prstClr val="black"/>
                </a:solidFill>
                <a:latin typeface="Calibri"/>
              </a:rPr>
              <a:t> (55/2001)</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u="sng" kern="1200" dirty="0">
                <a:solidFill>
                  <a:prstClr val="black"/>
                </a:solidFill>
                <a:latin typeface="Calibri"/>
              </a:rPr>
              <a:t>Työterveyshuoltolaki</a:t>
            </a:r>
            <a:r>
              <a:rPr lang="fi-FI" altLang="fi-FI" sz="2200" kern="1200" dirty="0">
                <a:solidFill>
                  <a:prstClr val="black"/>
                </a:solidFill>
                <a:latin typeface="Calibri"/>
              </a:rPr>
              <a:t> (1383/2001)</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u="sng" kern="1200" dirty="0">
                <a:solidFill>
                  <a:prstClr val="black"/>
                </a:solidFill>
                <a:latin typeface="Calibri"/>
              </a:rPr>
              <a:t>Työturvallisuuslaki</a:t>
            </a:r>
            <a:r>
              <a:rPr lang="fi-FI" altLang="fi-FI" sz="2200" kern="1200" dirty="0">
                <a:solidFill>
                  <a:prstClr val="black"/>
                </a:solidFill>
                <a:latin typeface="Calibri"/>
              </a:rPr>
              <a:t> (738/2002) ja sen nojalla annetut säännökset</a:t>
            </a:r>
            <a:endParaRPr lang="fi-FI" altLang="fi-FI" sz="2200" kern="1200" dirty="0">
              <a:solidFill>
                <a:prstClr val="black"/>
              </a:solidFill>
              <a:latin typeface="Calibri"/>
              <a:sym typeface="Symbol" pitchFamily="18" charset="2"/>
            </a:endParaRPr>
          </a:p>
          <a:p>
            <a:pPr lvl="0">
              <a:lnSpc>
                <a:spcPct val="80000"/>
              </a:lnSpc>
              <a:spcBef>
                <a:spcPct val="30000"/>
              </a:spcBef>
              <a:buFont typeface="Arial" charset="0"/>
              <a:buChar char="•"/>
            </a:pPr>
            <a:r>
              <a:rPr lang="fi-FI" altLang="fi-FI" sz="2200" u="sng" kern="1200" dirty="0">
                <a:solidFill>
                  <a:prstClr val="black"/>
                </a:solidFill>
                <a:latin typeface="Calibri"/>
              </a:rPr>
              <a:t>Vuosilomalaki</a:t>
            </a:r>
            <a:r>
              <a:rPr lang="fi-FI" altLang="fi-FI" sz="2200" kern="1200" dirty="0">
                <a:solidFill>
                  <a:prstClr val="black"/>
                </a:solidFill>
                <a:latin typeface="Calibri"/>
              </a:rPr>
              <a:t> (162/2005)</a:t>
            </a:r>
            <a:endParaRPr lang="fi-FI" altLang="fi-FI" sz="2200" kern="1200" dirty="0">
              <a:solidFill>
                <a:prstClr val="black"/>
              </a:solidFill>
              <a:latin typeface="Calibri"/>
              <a:sym typeface="Symbol" pitchFamily="18" charset="2"/>
            </a:endParaRPr>
          </a:p>
        </p:txBody>
      </p:sp>
      <p:sp>
        <p:nvSpPr>
          <p:cNvPr id="4" name="Rectangle 2"/>
          <p:cNvSpPr>
            <a:spLocks noGrp="1" noChangeArrowheads="1"/>
          </p:cNvSpPr>
          <p:nvPr>
            <p:ph type="title" idx="4294967295"/>
          </p:nvPr>
        </p:nvSpPr>
        <p:spPr>
          <a:xfrm>
            <a:off x="457200" y="188640"/>
            <a:ext cx="8229600" cy="1368152"/>
          </a:xfrm>
          <a:ln>
            <a:noFill/>
          </a:ln>
        </p:spPr>
        <p:style>
          <a:lnRef idx="1">
            <a:schemeClr val="accent4"/>
          </a:lnRef>
          <a:fillRef idx="2">
            <a:schemeClr val="accent4"/>
          </a:fillRef>
          <a:effectRef idx="1">
            <a:schemeClr val="accent4"/>
          </a:effectRef>
          <a:fontRef idx="minor">
            <a:schemeClr val="dk1"/>
          </a:fontRef>
        </p:style>
        <p:txBody>
          <a:bodyPr/>
          <a:lstStyle/>
          <a:p>
            <a:pPr algn="ctr"/>
            <a:r>
              <a:rPr lang="fi-FI" sz="3200" dirty="0">
                <a:effectLst>
                  <a:outerShdw blurRad="38100" dist="38100" dir="2700000" algn="tl">
                    <a:srgbClr val="000000">
                      <a:alpha val="43137"/>
                    </a:srgbClr>
                  </a:outerShdw>
                </a:effectLst>
              </a:rPr>
              <a:t>Työpaikalla esillä pidettävät </a:t>
            </a:r>
            <a:br>
              <a:rPr lang="fi-FI" sz="3200" dirty="0">
                <a:effectLst>
                  <a:outerShdw blurRad="38100" dist="38100" dir="2700000" algn="tl">
                    <a:srgbClr val="000000">
                      <a:alpha val="43137"/>
                    </a:srgbClr>
                  </a:outerShdw>
                </a:effectLst>
              </a:rPr>
            </a:br>
            <a:r>
              <a:rPr lang="fi-FI" sz="3200" dirty="0">
                <a:effectLst>
                  <a:outerShdw blurRad="38100" dist="38100" dir="2700000" algn="tl">
                    <a:srgbClr val="000000">
                      <a:alpha val="43137"/>
                    </a:srgbClr>
                  </a:outerShdw>
                </a:effectLst>
              </a:rPr>
              <a:t>työsuojelunormit</a:t>
            </a:r>
            <a:endParaRPr lang="fi-FI" sz="3200" dirty="0">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1268116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57200" y="1700808"/>
            <a:ext cx="8229600" cy="4249142"/>
          </a:xfrm>
        </p:spPr>
        <p:txBody>
          <a:bodyPr/>
          <a:lstStyle/>
          <a:p>
            <a:pPr marL="0" indent="0">
              <a:lnSpc>
                <a:spcPct val="80000"/>
              </a:lnSpc>
              <a:buNone/>
            </a:pPr>
            <a:endParaRPr lang="fi-FI" sz="1000" dirty="0">
              <a:latin typeface="Calibri" pitchFamily="34" charset="0"/>
            </a:endParaRPr>
          </a:p>
          <a:p>
            <a:r>
              <a:rPr lang="fi-FI" altLang="fi-FI" sz="2000" dirty="0">
                <a:latin typeface="Calibri" panose="020F0502020204030204" pitchFamily="34" charset="0"/>
              </a:rPr>
              <a:t>Ammattitautiasetus (1347/1988)</a:t>
            </a:r>
            <a:endParaRPr lang="fi-FI" altLang="fi-FI" sz="2000" dirty="0">
              <a:latin typeface="Calibri" panose="020F0502020204030204" pitchFamily="34" charset="0"/>
              <a:sym typeface="Symbol" pitchFamily="18" charset="2"/>
            </a:endParaRPr>
          </a:p>
          <a:p>
            <a:r>
              <a:rPr lang="fi-FI" altLang="fi-FI" sz="2000" dirty="0">
                <a:latin typeface="Calibri" panose="020F0502020204030204" pitchFamily="34" charset="0"/>
              </a:rPr>
              <a:t>Ammattitautilaki (1343/1988)</a:t>
            </a:r>
            <a:endParaRPr lang="fi-FI" altLang="fi-FI" sz="2000" dirty="0">
              <a:latin typeface="Calibri" panose="020F0502020204030204" pitchFamily="34" charset="0"/>
              <a:sym typeface="Symbol" pitchFamily="18" charset="2"/>
            </a:endParaRPr>
          </a:p>
          <a:p>
            <a:r>
              <a:rPr lang="fi-FI" altLang="fi-FI" sz="2000" dirty="0">
                <a:latin typeface="Calibri" panose="020F0502020204030204" pitchFamily="34" charset="0"/>
              </a:rPr>
              <a:t>Asetus hyvän työterveyshuoltokäytännön periaatteista työterveyshuollon sisällöstä sekä ammattihenkilöiden ja asiantuntijoiden koulutuksesta (1484/2001)</a:t>
            </a:r>
            <a:endParaRPr lang="fi-FI" altLang="fi-FI" sz="2000" dirty="0">
              <a:latin typeface="Calibri" panose="020F0502020204030204" pitchFamily="34" charset="0"/>
              <a:sym typeface="Symbol" pitchFamily="18" charset="2"/>
            </a:endParaRPr>
          </a:p>
          <a:p>
            <a:r>
              <a:rPr lang="fi-FI" altLang="fi-FI" sz="2000" dirty="0">
                <a:latin typeface="Calibri" panose="020F0502020204030204" pitchFamily="34" charset="0"/>
              </a:rPr>
              <a:t>Asetus nuorille työntekijöille erityisen haitallisista ja vaarallisista töistä (475/2006)</a:t>
            </a:r>
          </a:p>
          <a:p>
            <a:r>
              <a:rPr lang="fi-FI" altLang="fi-FI" sz="2000" dirty="0">
                <a:latin typeface="Calibri" panose="020F0502020204030204" pitchFamily="34" charset="0"/>
              </a:rPr>
              <a:t>Asetus terveystarkastuksista erityistä sairastumisen vaaraa aiheuttavissa töissä (1485/2001)</a:t>
            </a:r>
            <a:endParaRPr lang="fi-FI" altLang="fi-FI" sz="2000" dirty="0">
              <a:latin typeface="Calibri" panose="020F0502020204030204" pitchFamily="34" charset="0"/>
              <a:sym typeface="Symbol" pitchFamily="18" charset="2"/>
            </a:endParaRPr>
          </a:p>
          <a:p>
            <a:r>
              <a:rPr lang="fi-FI" altLang="fi-FI" sz="2000" u="sng" dirty="0">
                <a:latin typeface="Calibri" panose="020F0502020204030204" pitchFamily="34" charset="0"/>
              </a:rPr>
              <a:t>Asetus työpaikkojen turvallisuus- ja terveysvaatimuksista</a:t>
            </a:r>
            <a:r>
              <a:rPr lang="fi-FI" altLang="fi-FI" sz="2000" dirty="0">
                <a:latin typeface="Calibri" panose="020F0502020204030204" pitchFamily="34" charset="0"/>
              </a:rPr>
              <a:t> (577/2003)</a:t>
            </a:r>
            <a:endParaRPr lang="fi-FI" altLang="fi-FI" sz="2000" dirty="0">
              <a:latin typeface="Calibri" panose="020F0502020204030204" pitchFamily="34" charset="0"/>
              <a:sym typeface="Symbol" pitchFamily="18" charset="2"/>
            </a:endParaRPr>
          </a:p>
          <a:p>
            <a:r>
              <a:rPr lang="fi-FI" altLang="fi-FI" sz="2000" dirty="0">
                <a:latin typeface="Calibri" panose="020F0502020204030204" pitchFamily="34" charset="0"/>
              </a:rPr>
              <a:t>Valtioneuvoston päätös käsin tehtävistä nostoista ja siirroista työssä (1409/ 1993)</a:t>
            </a:r>
          </a:p>
        </p:txBody>
      </p:sp>
      <p:sp>
        <p:nvSpPr>
          <p:cNvPr id="4" name="Rectangle 2"/>
          <p:cNvSpPr>
            <a:spLocks noGrp="1" noChangeArrowheads="1"/>
          </p:cNvSpPr>
          <p:nvPr>
            <p:ph type="title" idx="4294967295"/>
          </p:nvPr>
        </p:nvSpPr>
        <p:spPr>
          <a:xfrm>
            <a:off x="457200" y="188640"/>
            <a:ext cx="8229600" cy="1368152"/>
          </a:xfrm>
          <a:ln>
            <a:noFill/>
          </a:ln>
        </p:spPr>
        <p:style>
          <a:lnRef idx="1">
            <a:schemeClr val="accent4"/>
          </a:lnRef>
          <a:fillRef idx="2">
            <a:schemeClr val="accent4"/>
          </a:fillRef>
          <a:effectRef idx="1">
            <a:schemeClr val="accent4"/>
          </a:effectRef>
          <a:fontRef idx="minor">
            <a:schemeClr val="dk1"/>
          </a:fontRef>
        </p:style>
        <p:txBody>
          <a:bodyPr/>
          <a:lstStyle/>
          <a:p>
            <a:pPr algn="ctr"/>
            <a:r>
              <a:rPr lang="fi-FI" sz="3200" dirty="0">
                <a:effectLst>
                  <a:outerShdw blurRad="38100" dist="38100" dir="2700000" algn="tl">
                    <a:srgbClr val="000000">
                      <a:alpha val="43137"/>
                    </a:srgbClr>
                  </a:outerShdw>
                </a:effectLst>
                <a:latin typeface="Calibri" panose="020F0502020204030204" pitchFamily="34" charset="0"/>
              </a:rPr>
              <a:t>Työpaikalla esillä pidettävät </a:t>
            </a:r>
            <a:br>
              <a:rPr lang="fi-FI" sz="3200" dirty="0">
                <a:effectLst>
                  <a:outerShdw blurRad="38100" dist="38100" dir="2700000" algn="tl">
                    <a:srgbClr val="000000">
                      <a:alpha val="43137"/>
                    </a:srgbClr>
                  </a:outerShdw>
                </a:effectLst>
                <a:latin typeface="Calibri" panose="020F0502020204030204" pitchFamily="34" charset="0"/>
              </a:rPr>
            </a:br>
            <a:r>
              <a:rPr lang="fi-FI" sz="3200" dirty="0">
                <a:effectLst>
                  <a:outerShdw blurRad="38100" dist="38100" dir="2700000" algn="tl">
                    <a:srgbClr val="000000">
                      <a:alpha val="43137"/>
                    </a:srgbClr>
                  </a:outerShdw>
                </a:effectLst>
                <a:latin typeface="Calibri" panose="020F0502020204030204" pitchFamily="34" charset="0"/>
              </a:rPr>
              <a:t>työsuojelunormit, jatkoa</a:t>
            </a:r>
          </a:p>
        </p:txBody>
      </p:sp>
    </p:spTree>
    <p:extLst>
      <p:ext uri="{BB962C8B-B14F-4D97-AF65-F5344CB8AC3E}">
        <p14:creationId xmlns:p14="http://schemas.microsoft.com/office/powerpoint/2010/main" val="1774799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457200" y="2276872"/>
            <a:ext cx="8229600" cy="2376264"/>
          </a:xfrm>
        </p:spPr>
        <p:txBody>
          <a:bodyPr/>
          <a:lstStyle/>
          <a:p>
            <a:endParaRPr lang="fi-FI" sz="4000" dirty="0"/>
          </a:p>
        </p:txBody>
      </p:sp>
      <p:sp>
        <p:nvSpPr>
          <p:cNvPr id="27650" name="Rectangle 3"/>
          <p:cNvSpPr>
            <a:spLocks noGrp="1" noChangeArrowheads="1"/>
          </p:cNvSpPr>
          <p:nvPr>
            <p:ph type="body" idx="4294967295"/>
          </p:nvPr>
        </p:nvSpPr>
        <p:spPr/>
        <p:txBody>
          <a:bodyPr/>
          <a:lstStyle/>
          <a:p>
            <a:pPr>
              <a:buFontTx/>
              <a:buNone/>
            </a:pPr>
            <a:endParaRPr lang="fi-FI" dirty="0">
              <a:cs typeface="Arial" charset="0"/>
            </a:endParaRPr>
          </a:p>
          <a:p>
            <a:pPr>
              <a:buFontTx/>
              <a:buNone/>
            </a:pPr>
            <a:r>
              <a:rPr lang="fi-FI" dirty="0"/>
              <a:t>	    </a:t>
            </a:r>
          </a:p>
        </p:txBody>
      </p:sp>
      <p:sp>
        <p:nvSpPr>
          <p:cNvPr id="4" name="Rectangle 2"/>
          <p:cNvSpPr>
            <a:spLocks noGrp="1" noChangeArrowheads="1"/>
          </p:cNvSpPr>
          <p:nvPr>
            <p:ph type="title" idx="4294967295"/>
          </p:nvPr>
        </p:nvSpPr>
        <p:spPr>
          <a:xfrm>
            <a:off x="446856" y="1772816"/>
            <a:ext cx="8229600" cy="2880320"/>
          </a:xfrm>
        </p:spPr>
        <p:style>
          <a:lnRef idx="1">
            <a:schemeClr val="accent1"/>
          </a:lnRef>
          <a:fillRef idx="2">
            <a:schemeClr val="accent1"/>
          </a:fillRef>
          <a:effectRef idx="1">
            <a:schemeClr val="accent1"/>
          </a:effectRef>
          <a:fontRef idx="minor">
            <a:schemeClr val="dk1"/>
          </a:fontRef>
        </p:style>
        <p:txBody>
          <a:bodyPr/>
          <a:lstStyle/>
          <a:p>
            <a:pPr algn="ctr"/>
            <a:r>
              <a:rPr lang="fi-FI" sz="4800" dirty="0">
                <a:effectLst>
                  <a:outerShdw blurRad="38100" dist="38100" dir="2700000" algn="tl">
                    <a:srgbClr val="000000">
                      <a:alpha val="43137"/>
                    </a:srgbClr>
                  </a:outerShdw>
                </a:effectLst>
                <a:latin typeface="Calibri" panose="020F0502020204030204" pitchFamily="34" charset="0"/>
              </a:rPr>
              <a:t>Henkinen työsuojelu/ </a:t>
            </a:r>
            <a:r>
              <a:rPr lang="fi-FI" sz="4800" dirty="0" err="1">
                <a:effectLst>
                  <a:outerShdw blurRad="38100" dist="38100" dir="2700000" algn="tl">
                    <a:srgbClr val="000000">
                      <a:alpha val="43137"/>
                    </a:srgbClr>
                  </a:outerShdw>
                </a:effectLst>
                <a:latin typeface="Calibri" panose="020F0502020204030204" pitchFamily="34" charset="0"/>
              </a:rPr>
              <a:t>työhyvinvointi</a:t>
            </a:r>
            <a:endParaRPr lang="fi-FI" sz="4800" dirty="0">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1848377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marL="0" indent="0">
              <a:lnSpc>
                <a:spcPct val="80000"/>
              </a:lnSpc>
              <a:buNone/>
            </a:pPr>
            <a:endParaRPr lang="fi-FI" altLang="fi-FI" sz="2400" dirty="0">
              <a:solidFill>
                <a:srgbClr val="FF0000"/>
              </a:solidFill>
            </a:endParaRPr>
          </a:p>
          <a:p>
            <a:r>
              <a:rPr lang="fi-FI" altLang="fi-FI" dirty="0">
                <a:latin typeface="Calibri" panose="020F0502020204030204" pitchFamily="34" charset="0"/>
              </a:rPr>
              <a:t>Työturvallisuuslaki</a:t>
            </a:r>
          </a:p>
          <a:p>
            <a:pPr marL="0" indent="0">
              <a:buNone/>
            </a:pPr>
            <a:endParaRPr lang="fi-FI" altLang="fi-FI" sz="1800" dirty="0">
              <a:solidFill>
                <a:schemeClr val="accent2"/>
              </a:solidFill>
              <a:latin typeface="Calibri" panose="020F0502020204030204" pitchFamily="34" charset="0"/>
            </a:endParaRPr>
          </a:p>
          <a:p>
            <a:pPr>
              <a:spcBef>
                <a:spcPct val="40000"/>
              </a:spcBef>
            </a:pPr>
            <a:r>
              <a:rPr lang="fi-FI" altLang="fi-FI" dirty="0">
                <a:latin typeface="Calibri" panose="020F0502020204030204" pitchFamily="34" charset="0"/>
              </a:rPr>
              <a:t>Työterveyshuoltolaki</a:t>
            </a:r>
          </a:p>
          <a:p>
            <a:pPr marL="0" indent="0">
              <a:lnSpc>
                <a:spcPct val="80000"/>
              </a:lnSpc>
              <a:buNone/>
            </a:pPr>
            <a:endParaRPr lang="fi-FI" sz="28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1224136"/>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Keskeisimmät lait</a:t>
            </a:r>
          </a:p>
        </p:txBody>
      </p:sp>
    </p:spTree>
    <p:extLst>
      <p:ext uri="{BB962C8B-B14F-4D97-AF65-F5344CB8AC3E}">
        <p14:creationId xmlns:p14="http://schemas.microsoft.com/office/powerpoint/2010/main" val="2283717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772816"/>
            <a:ext cx="8229600" cy="4393158"/>
          </a:xfrm>
        </p:spPr>
        <p:txBody>
          <a:bodyPr/>
          <a:lstStyle/>
          <a:p>
            <a:pPr lvl="0">
              <a:buFont typeface="Arial" charset="0"/>
              <a:buChar char="•"/>
            </a:pPr>
            <a:r>
              <a:rPr lang="fi-FI" altLang="fi-FI" kern="1200" dirty="0">
                <a:solidFill>
                  <a:prstClr val="black"/>
                </a:solidFill>
                <a:latin typeface="Calibri"/>
              </a:rPr>
              <a:t>Työsuhteen toimivuutta ja pysyvyyttä edistäviä toimenpiteitä</a:t>
            </a:r>
          </a:p>
          <a:p>
            <a:pPr lvl="0">
              <a:buFont typeface="Arial" charset="0"/>
              <a:buChar char="•"/>
            </a:pPr>
            <a:r>
              <a:rPr lang="fi-FI" altLang="fi-FI" kern="1200" dirty="0">
                <a:solidFill>
                  <a:prstClr val="black"/>
                </a:solidFill>
                <a:latin typeface="Calibri"/>
              </a:rPr>
              <a:t>Ennakolliset toimet</a:t>
            </a:r>
          </a:p>
          <a:p>
            <a:pPr lvl="1">
              <a:buFont typeface="Arial" charset="0"/>
              <a:buChar char="–"/>
            </a:pPr>
            <a:r>
              <a:rPr lang="fi-FI" altLang="fi-FI" kern="1200" dirty="0">
                <a:solidFill>
                  <a:prstClr val="black"/>
                </a:solidFill>
                <a:latin typeface="Calibri"/>
              </a:rPr>
              <a:t>Työpaikkailmoitukset</a:t>
            </a:r>
          </a:p>
          <a:p>
            <a:pPr lvl="1">
              <a:buFont typeface="Arial" charset="0"/>
              <a:buChar char="–"/>
            </a:pPr>
            <a:r>
              <a:rPr lang="fi-FI" altLang="fi-FI" kern="1200" dirty="0">
                <a:solidFill>
                  <a:prstClr val="black"/>
                </a:solidFill>
                <a:latin typeface="Calibri"/>
              </a:rPr>
              <a:t>Työhaastattelu</a:t>
            </a:r>
          </a:p>
          <a:p>
            <a:pPr lvl="1">
              <a:buFont typeface="Arial" charset="0"/>
              <a:buChar char="–"/>
            </a:pPr>
            <a:r>
              <a:rPr lang="fi-FI" altLang="fi-FI" kern="1200" dirty="0">
                <a:solidFill>
                  <a:prstClr val="black"/>
                </a:solidFill>
                <a:latin typeface="Calibri"/>
              </a:rPr>
              <a:t>Työsopimus</a:t>
            </a:r>
          </a:p>
          <a:p>
            <a:pPr lvl="0">
              <a:buFont typeface="Arial" charset="0"/>
              <a:buChar char="•"/>
            </a:pPr>
            <a:r>
              <a:rPr lang="fi-FI" altLang="fi-FI" kern="1200" dirty="0">
                <a:solidFill>
                  <a:prstClr val="black"/>
                </a:solidFill>
                <a:latin typeface="Calibri"/>
              </a:rPr>
              <a:t>Toimet työsuhteen aikana</a:t>
            </a:r>
          </a:p>
          <a:p>
            <a:pPr lvl="1">
              <a:buFont typeface="Arial" charset="0"/>
              <a:buChar char="–"/>
            </a:pPr>
            <a:r>
              <a:rPr lang="fi-FI" altLang="fi-FI" kern="1200" dirty="0">
                <a:solidFill>
                  <a:prstClr val="black"/>
                </a:solidFill>
                <a:latin typeface="Calibri"/>
              </a:rPr>
              <a:t>Vuorovaikutus, palaute</a:t>
            </a:r>
          </a:p>
          <a:p>
            <a:pPr marL="0" indent="0">
              <a:lnSpc>
                <a:spcPct val="80000"/>
              </a:lnSpc>
              <a:buNone/>
              <a:tabLst>
                <a:tab pos="452438" algn="l"/>
              </a:tabLst>
            </a:pPr>
            <a:endParaRPr lang="fi-FI" sz="9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936104"/>
          </a:xfrm>
          <a:ln>
            <a:noFill/>
          </a:ln>
        </p:spPr>
        <p:style>
          <a:lnRef idx="1">
            <a:schemeClr val="accent1"/>
          </a:lnRef>
          <a:fillRef idx="2">
            <a:schemeClr val="accent1"/>
          </a:fillRef>
          <a:effectRef idx="1">
            <a:schemeClr val="accent1"/>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”Pehmeää työsuojelua”</a:t>
            </a:r>
          </a:p>
        </p:txBody>
      </p:sp>
    </p:spTree>
    <p:extLst>
      <p:ext uri="{BB962C8B-B14F-4D97-AF65-F5344CB8AC3E}">
        <p14:creationId xmlns:p14="http://schemas.microsoft.com/office/powerpoint/2010/main" val="411837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772816"/>
            <a:ext cx="8229600" cy="4393158"/>
          </a:xfrm>
        </p:spPr>
        <p:txBody>
          <a:bodyPr/>
          <a:lstStyle/>
          <a:p>
            <a:pPr lvl="0">
              <a:lnSpc>
                <a:spcPct val="80000"/>
              </a:lnSpc>
              <a:buFont typeface="Arial" charset="0"/>
              <a:buChar char="•"/>
            </a:pPr>
            <a:r>
              <a:rPr lang="fi-FI" altLang="fi-FI" sz="2800" kern="1200" dirty="0">
                <a:solidFill>
                  <a:prstClr val="black"/>
                </a:solidFill>
                <a:latin typeface="Calibri"/>
              </a:rPr>
              <a:t>Neutraalia ulkopuolista ohjausta</a:t>
            </a:r>
          </a:p>
          <a:p>
            <a:pPr lvl="0">
              <a:lnSpc>
                <a:spcPct val="80000"/>
              </a:lnSpc>
              <a:buFont typeface="Arial" charset="0"/>
              <a:buChar char="•"/>
            </a:pPr>
            <a:r>
              <a:rPr lang="fi-FI" altLang="fi-FI" sz="2800" kern="1200" dirty="0">
                <a:solidFill>
                  <a:prstClr val="black"/>
                </a:solidFill>
                <a:latin typeface="Calibri"/>
              </a:rPr>
              <a:t>Perustuu työnohjaajan ja ohjattavan yksilön vuorovaikutukseen (ryhmässä keskinäiseen dialogiin)</a:t>
            </a:r>
          </a:p>
          <a:p>
            <a:pPr lvl="1">
              <a:lnSpc>
                <a:spcPct val="80000"/>
              </a:lnSpc>
              <a:buFont typeface="Arial" charset="0"/>
              <a:buChar char="–"/>
            </a:pPr>
            <a:r>
              <a:rPr lang="fi-FI" altLang="fi-FI" sz="2400" kern="1200" dirty="0">
                <a:solidFill>
                  <a:prstClr val="black"/>
                </a:solidFill>
                <a:latin typeface="Calibri"/>
              </a:rPr>
              <a:t>tavoitteellista ja luottamuksellista keskustelua</a:t>
            </a:r>
          </a:p>
          <a:p>
            <a:pPr lvl="1">
              <a:lnSpc>
                <a:spcPct val="80000"/>
              </a:lnSpc>
              <a:buFont typeface="Arial" charset="0"/>
              <a:buChar char="–"/>
            </a:pPr>
            <a:r>
              <a:rPr lang="fi-FI" altLang="fi-FI" sz="2400" kern="1200" dirty="0">
                <a:solidFill>
                  <a:prstClr val="black"/>
                </a:solidFill>
                <a:latin typeface="Calibri"/>
              </a:rPr>
              <a:t>mahdollisuus purkaa mieltä painavia vaikeita työtilanteita ja henkilösuhteita</a:t>
            </a:r>
          </a:p>
          <a:p>
            <a:pPr lvl="1">
              <a:lnSpc>
                <a:spcPct val="80000"/>
              </a:lnSpc>
              <a:buFont typeface="Arial" charset="0"/>
              <a:buChar char="–"/>
            </a:pPr>
            <a:r>
              <a:rPr lang="fi-FI" altLang="fi-FI" sz="2400" kern="1200" dirty="0">
                <a:solidFill>
                  <a:prstClr val="black"/>
                </a:solidFill>
                <a:latin typeface="Calibri"/>
              </a:rPr>
              <a:t>lähtee ohjattavan omista tarpeista </a:t>
            </a:r>
          </a:p>
          <a:p>
            <a:pPr lvl="0">
              <a:lnSpc>
                <a:spcPct val="80000"/>
              </a:lnSpc>
              <a:buFont typeface="Arial" charset="0"/>
              <a:buChar char="•"/>
            </a:pPr>
            <a:r>
              <a:rPr lang="fi-FI" altLang="fi-FI" sz="2800" kern="1200" dirty="0">
                <a:solidFill>
                  <a:prstClr val="black"/>
                </a:solidFill>
                <a:latin typeface="Calibri"/>
              </a:rPr>
              <a:t>Tavoitteena ehkäistä stressiä ja vähentää työn henkistä kuormittavuutta</a:t>
            </a:r>
          </a:p>
          <a:p>
            <a:pPr lvl="0">
              <a:lnSpc>
                <a:spcPct val="80000"/>
              </a:lnSpc>
              <a:buFont typeface="Arial" charset="0"/>
              <a:buChar char="•"/>
            </a:pPr>
            <a:r>
              <a:rPr lang="fi-FI" altLang="fi-FI" sz="2800" kern="1200" dirty="0">
                <a:solidFill>
                  <a:prstClr val="black"/>
                </a:solidFill>
                <a:latin typeface="Calibri"/>
              </a:rPr>
              <a:t>Voi myös vahvistaa työyhteisön keskinäistä vuorovaikutusta </a:t>
            </a:r>
          </a:p>
          <a:p>
            <a:pPr marL="0" indent="0">
              <a:lnSpc>
                <a:spcPct val="80000"/>
              </a:lnSpc>
              <a:buNone/>
              <a:tabLst>
                <a:tab pos="452438" algn="l"/>
              </a:tabLst>
            </a:pPr>
            <a:endParaRPr lang="fi-FI" sz="900" dirty="0">
              <a:latin typeface="Calibri" pitchFamily="34" charset="0"/>
              <a:sym typeface="Wingdings" pitchFamily="2" charset="2"/>
            </a:endParaRPr>
          </a:p>
        </p:txBody>
      </p:sp>
      <p:sp>
        <p:nvSpPr>
          <p:cNvPr id="4" name="Rectangle 2"/>
          <p:cNvSpPr>
            <a:spLocks noGrp="1" noChangeArrowheads="1"/>
          </p:cNvSpPr>
          <p:nvPr>
            <p:ph type="title" idx="4294967295"/>
          </p:nvPr>
        </p:nvSpPr>
        <p:spPr>
          <a:xfrm>
            <a:off x="457200" y="404664"/>
            <a:ext cx="8229600" cy="936104"/>
          </a:xfrm>
          <a:ln>
            <a:noFill/>
          </a:ln>
        </p:spPr>
        <p:style>
          <a:lnRef idx="1">
            <a:schemeClr val="accent1"/>
          </a:lnRef>
          <a:fillRef idx="2">
            <a:schemeClr val="accent1"/>
          </a:fillRef>
          <a:effectRef idx="1">
            <a:schemeClr val="accent1"/>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Työnohjaus</a:t>
            </a:r>
          </a:p>
        </p:txBody>
      </p:sp>
    </p:spTree>
    <p:extLst>
      <p:ext uri="{BB962C8B-B14F-4D97-AF65-F5344CB8AC3E}">
        <p14:creationId xmlns:p14="http://schemas.microsoft.com/office/powerpoint/2010/main" val="2381146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4638"/>
            <a:ext cx="8229600" cy="4882554"/>
          </a:xfrm>
        </p:spPr>
        <p:txBody>
          <a:bodyPr/>
          <a:lstStyle/>
          <a:p>
            <a:pPr algn="ctr" eaLnBrk="1" hangingPunct="1"/>
            <a:r>
              <a:rPr lang="fi-FI" sz="6600" b="1" dirty="0">
                <a:solidFill>
                  <a:srgbClr val="99FFCC"/>
                </a:solidFill>
                <a:effectLst>
                  <a:outerShdw blurRad="38100" dist="38100" dir="2700000" algn="tl">
                    <a:srgbClr val="000000">
                      <a:alpha val="43137"/>
                    </a:srgbClr>
                  </a:outerShdw>
                </a:effectLst>
              </a:rPr>
              <a:t>Kiitos!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772816"/>
            <a:ext cx="8229600" cy="4393158"/>
          </a:xfrm>
        </p:spPr>
        <p:txBody>
          <a:bodyPr/>
          <a:lstStyle/>
          <a:p>
            <a:r>
              <a:rPr lang="fi-FI" altLang="fi-FI" sz="2800" dirty="0">
                <a:latin typeface="Calibri" panose="020F0502020204030204" pitchFamily="34" charset="0"/>
              </a:rPr>
              <a:t>Tapaturmavakuutuslaki</a:t>
            </a:r>
          </a:p>
          <a:p>
            <a:pPr marL="0" indent="0">
              <a:buNone/>
            </a:pPr>
            <a:endParaRPr lang="fi-FI" altLang="fi-FI" sz="800" dirty="0">
              <a:latin typeface="Calibri" panose="020F0502020204030204" pitchFamily="34" charset="0"/>
            </a:endParaRPr>
          </a:p>
          <a:p>
            <a:r>
              <a:rPr lang="fi-FI" altLang="fi-FI" sz="2800" dirty="0">
                <a:latin typeface="Calibri" panose="020F0502020204030204" pitchFamily="34" charset="0"/>
              </a:rPr>
              <a:t>Työaikalaki </a:t>
            </a:r>
          </a:p>
          <a:p>
            <a:endParaRPr lang="fi-FI" altLang="fi-FI" sz="800" dirty="0">
              <a:latin typeface="Calibri" panose="020F0502020204030204" pitchFamily="34" charset="0"/>
            </a:endParaRPr>
          </a:p>
          <a:p>
            <a:r>
              <a:rPr lang="fi-FI" altLang="fi-FI" sz="2800" dirty="0">
                <a:latin typeface="Calibri" panose="020F0502020204030204" pitchFamily="34" charset="0"/>
              </a:rPr>
              <a:t>Vuosilomalaki</a:t>
            </a:r>
          </a:p>
          <a:p>
            <a:pPr marL="0" indent="0">
              <a:buNone/>
            </a:pPr>
            <a:endParaRPr lang="fi-FI" altLang="fi-FI" sz="800" dirty="0">
              <a:latin typeface="Calibri" panose="020F0502020204030204" pitchFamily="34" charset="0"/>
            </a:endParaRPr>
          </a:p>
          <a:p>
            <a:r>
              <a:rPr lang="fi-FI" altLang="fi-FI" sz="2800" dirty="0">
                <a:latin typeface="Calibri" panose="020F0502020204030204" pitchFamily="34" charset="0"/>
              </a:rPr>
              <a:t>Ammattitautilaki</a:t>
            </a:r>
          </a:p>
          <a:p>
            <a:pPr marL="0" indent="0">
              <a:buNone/>
            </a:pPr>
            <a:endParaRPr lang="fi-FI" altLang="fi-FI" sz="800" dirty="0">
              <a:latin typeface="Calibri" panose="020F0502020204030204" pitchFamily="34" charset="0"/>
            </a:endParaRPr>
          </a:p>
          <a:p>
            <a:r>
              <a:rPr lang="fi-FI" altLang="fi-FI" sz="2800" dirty="0">
                <a:latin typeface="Calibri" panose="020F0502020204030204" pitchFamily="34" charset="0"/>
              </a:rPr>
              <a:t>Laki työsuojelun valvonnasta ja työpaikan työ-suojeluyhteistoiminnasta</a:t>
            </a:r>
          </a:p>
          <a:p>
            <a:pPr marL="0" indent="0">
              <a:lnSpc>
                <a:spcPct val="80000"/>
              </a:lnSpc>
              <a:buNone/>
            </a:pPr>
            <a:endParaRPr lang="fi-FI" altLang="fi-FI" sz="2400" dirty="0">
              <a:solidFill>
                <a:srgbClr val="FF0000"/>
              </a:solidFill>
            </a:endParaRPr>
          </a:p>
          <a:p>
            <a:pPr marL="0" indent="0">
              <a:lnSpc>
                <a:spcPct val="80000"/>
              </a:lnSpc>
              <a:buNone/>
            </a:pPr>
            <a:endParaRPr lang="fi-FI" sz="28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864096"/>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Muita sovellettavia lakeja</a:t>
            </a:r>
          </a:p>
        </p:txBody>
      </p:sp>
    </p:spTree>
    <p:extLst>
      <p:ext uri="{BB962C8B-B14F-4D97-AF65-F5344CB8AC3E}">
        <p14:creationId xmlns:p14="http://schemas.microsoft.com/office/powerpoint/2010/main" val="153729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eaLnBrk="1" hangingPunct="1">
              <a:lnSpc>
                <a:spcPct val="150000"/>
              </a:lnSpc>
            </a:pPr>
            <a:r>
              <a:rPr lang="fi-FI" altLang="fi-FI" sz="2800" dirty="0">
                <a:latin typeface="Calibri" panose="020F0502020204030204" pitchFamily="34" charset="0"/>
              </a:rPr>
              <a:t>koskee kaikkia työnantajia</a:t>
            </a:r>
          </a:p>
          <a:p>
            <a:pPr eaLnBrk="1" hangingPunct="1">
              <a:lnSpc>
                <a:spcPct val="150000"/>
              </a:lnSpc>
            </a:pPr>
            <a:r>
              <a:rPr lang="fi-FI" altLang="fi-FI" sz="2800" dirty="0">
                <a:latin typeface="Calibri" panose="020F0502020204030204" pitchFamily="34" charset="0"/>
              </a:rPr>
              <a:t>määrittelee työturvallisuudelle vähimmäistason</a:t>
            </a:r>
          </a:p>
          <a:p>
            <a:pPr eaLnBrk="1" hangingPunct="1">
              <a:lnSpc>
                <a:spcPct val="150000"/>
              </a:lnSpc>
            </a:pPr>
            <a:r>
              <a:rPr lang="fi-FI" altLang="fi-FI" sz="2800" dirty="0">
                <a:latin typeface="Calibri" panose="020F0502020204030204" pitchFamily="34" charset="0"/>
              </a:rPr>
              <a:t>tavoitteena: systemaattisuus työsuojelussa</a:t>
            </a:r>
          </a:p>
          <a:p>
            <a:pPr eaLnBrk="1" hangingPunct="1">
              <a:spcBef>
                <a:spcPct val="50000"/>
              </a:spcBef>
            </a:pPr>
            <a:r>
              <a:rPr lang="fi-FI" altLang="fi-FI" sz="2800" dirty="0">
                <a:latin typeface="Calibri" panose="020F0502020204030204" pitchFamily="34" charset="0"/>
              </a:rPr>
              <a:t>lakia sovelletaan myös työhön, jota tehdään työnantajan kodissa</a:t>
            </a:r>
          </a:p>
          <a:p>
            <a:pPr marL="0" indent="0">
              <a:lnSpc>
                <a:spcPct val="80000"/>
              </a:lnSpc>
              <a:buNone/>
            </a:pPr>
            <a:endParaRPr lang="fi-FI" sz="28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1008112"/>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600" dirty="0">
                <a:effectLst>
                  <a:outerShdw blurRad="38100" dist="38100" dir="2700000" algn="tl">
                    <a:srgbClr val="000000">
                      <a:alpha val="43137"/>
                    </a:srgbClr>
                  </a:outerShdw>
                </a:effectLst>
                <a:latin typeface="Calibri" pitchFamily="34" charset="0"/>
              </a:rPr>
              <a:t>Työturvallisuuslaki</a:t>
            </a:r>
          </a:p>
        </p:txBody>
      </p:sp>
    </p:spTree>
    <p:extLst>
      <p:ext uri="{BB962C8B-B14F-4D97-AF65-F5344CB8AC3E}">
        <p14:creationId xmlns:p14="http://schemas.microsoft.com/office/powerpoint/2010/main" val="54924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628800"/>
            <a:ext cx="8229600" cy="4537174"/>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marL="0" indent="0">
              <a:lnSpc>
                <a:spcPct val="80000"/>
              </a:lnSpc>
              <a:buNone/>
            </a:pPr>
            <a:r>
              <a:rPr lang="fi-FI" altLang="fi-FI" sz="2400" b="1" dirty="0">
                <a:latin typeface="Calibri" panose="020F0502020204030204" pitchFamily="34" charset="0"/>
              </a:rPr>
              <a:t>”Työnantaja on tarpeellisilla toimenpiteillä velvollinen huolehtimaan työntekijöiden turvallisuudesta ja terveydestä työssä.”</a:t>
            </a:r>
          </a:p>
          <a:p>
            <a:pPr marL="0" indent="0">
              <a:lnSpc>
                <a:spcPct val="80000"/>
              </a:lnSpc>
              <a:buNone/>
            </a:pPr>
            <a:endParaRPr lang="fi-FI" altLang="fi-FI" sz="800" b="1" dirty="0">
              <a:solidFill>
                <a:srgbClr val="FF0000"/>
              </a:solidFill>
              <a:latin typeface="Calibri" panose="020F0502020204030204" pitchFamily="34" charset="0"/>
            </a:endParaRPr>
          </a:p>
          <a:p>
            <a:r>
              <a:rPr lang="fi-FI" altLang="fi-FI" sz="2800" dirty="0" err="1">
                <a:solidFill>
                  <a:srgbClr val="292526"/>
                </a:solidFill>
                <a:latin typeface="Calibri" panose="020F0502020204030204" pitchFamily="34" charset="0"/>
              </a:rPr>
              <a:t>TA:n</a:t>
            </a:r>
            <a:r>
              <a:rPr lang="fi-FI" altLang="fi-FI" sz="2800" dirty="0">
                <a:solidFill>
                  <a:srgbClr val="292526"/>
                </a:solidFill>
                <a:latin typeface="Calibri" panose="020F0502020204030204" pitchFamily="34" charset="0"/>
              </a:rPr>
              <a:t> tulee </a:t>
            </a:r>
            <a:r>
              <a:rPr lang="fi-FI" altLang="fi-FI" sz="2800" b="1" dirty="0">
                <a:latin typeface="Calibri" panose="020F0502020204030204" pitchFamily="34" charset="0"/>
              </a:rPr>
              <a:t>jatkuvasti ja järjestelmällisesti </a:t>
            </a:r>
            <a:r>
              <a:rPr lang="fi-FI" altLang="fi-FI" sz="2800" dirty="0">
                <a:solidFill>
                  <a:srgbClr val="292526"/>
                </a:solidFill>
                <a:latin typeface="Calibri" panose="020F0502020204030204" pitchFamily="34" charset="0"/>
              </a:rPr>
              <a:t>tarkkailla</a:t>
            </a:r>
            <a:endParaRPr lang="fi-FI" altLang="fi-FI" sz="2800" dirty="0">
              <a:latin typeface="Calibri" panose="020F0502020204030204" pitchFamily="34" charset="0"/>
            </a:endParaRPr>
          </a:p>
          <a:p>
            <a:pPr lvl="1">
              <a:lnSpc>
                <a:spcPct val="125000"/>
              </a:lnSpc>
              <a:buFont typeface="Wingdings" panose="05000000000000000000" pitchFamily="2" charset="2"/>
              <a:buChar char="§"/>
            </a:pPr>
            <a:r>
              <a:rPr lang="fi-FI" altLang="fi-FI" sz="2600" dirty="0">
                <a:solidFill>
                  <a:srgbClr val="292526"/>
                </a:solidFill>
                <a:latin typeface="Calibri" panose="020F0502020204030204" pitchFamily="34" charset="0"/>
              </a:rPr>
              <a:t> työympäristöä</a:t>
            </a:r>
            <a:endParaRPr lang="fi-FI" altLang="fi-FI" sz="2600" dirty="0">
              <a:latin typeface="Calibri" panose="020F0502020204030204" pitchFamily="34" charset="0"/>
            </a:endParaRPr>
          </a:p>
          <a:p>
            <a:pPr lvl="1">
              <a:lnSpc>
                <a:spcPct val="125000"/>
              </a:lnSpc>
              <a:buFont typeface="Wingdings" panose="05000000000000000000" pitchFamily="2" charset="2"/>
              <a:buChar char="§"/>
            </a:pPr>
            <a:r>
              <a:rPr lang="fi-FI" altLang="fi-FI" sz="2600" dirty="0">
                <a:solidFill>
                  <a:srgbClr val="292526"/>
                </a:solidFill>
                <a:latin typeface="Calibri" panose="020F0502020204030204" pitchFamily="34" charset="0"/>
              </a:rPr>
              <a:t> työyhteisön tilaa</a:t>
            </a:r>
            <a:endParaRPr lang="fi-FI" altLang="fi-FI" sz="2600" dirty="0">
              <a:latin typeface="Calibri" panose="020F0502020204030204" pitchFamily="34" charset="0"/>
            </a:endParaRPr>
          </a:p>
          <a:p>
            <a:pPr lvl="1">
              <a:lnSpc>
                <a:spcPct val="125000"/>
              </a:lnSpc>
              <a:buFont typeface="Wingdings" panose="05000000000000000000" pitchFamily="2" charset="2"/>
              <a:buChar char="§"/>
            </a:pPr>
            <a:r>
              <a:rPr lang="fi-FI" altLang="fi-FI" sz="2600" dirty="0">
                <a:solidFill>
                  <a:srgbClr val="292526"/>
                </a:solidFill>
                <a:latin typeface="Calibri" panose="020F0502020204030204" pitchFamily="34" charset="0"/>
              </a:rPr>
              <a:t> työtapojen turvallisuutta; sekä</a:t>
            </a:r>
            <a:endParaRPr lang="fi-FI" altLang="fi-FI" sz="2600" dirty="0">
              <a:latin typeface="Calibri" panose="020F0502020204030204" pitchFamily="34" charset="0"/>
            </a:endParaRPr>
          </a:p>
          <a:p>
            <a:pPr lvl="1">
              <a:lnSpc>
                <a:spcPct val="125000"/>
              </a:lnSpc>
              <a:buFont typeface="Wingdings" panose="05000000000000000000" pitchFamily="2" charset="2"/>
              <a:buChar char="§"/>
            </a:pPr>
            <a:r>
              <a:rPr lang="fi-FI" altLang="fi-FI" sz="2600" dirty="0">
                <a:solidFill>
                  <a:srgbClr val="292526"/>
                </a:solidFill>
                <a:latin typeface="Calibri" panose="020F0502020204030204" pitchFamily="34" charset="0"/>
              </a:rPr>
              <a:t> tehtyjen toimenpiteiden vaikutuksia</a:t>
            </a:r>
          </a:p>
          <a:p>
            <a:pPr lvl="1">
              <a:lnSpc>
                <a:spcPct val="80000"/>
              </a:lnSpc>
              <a:buFont typeface="Wingdings" panose="05000000000000000000" pitchFamily="2" charset="2"/>
              <a:buChar char="§"/>
            </a:pPr>
            <a:endParaRPr lang="fi-FI" sz="24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864096"/>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400" dirty="0">
                <a:effectLst>
                  <a:outerShdw blurRad="38100" dist="38100" dir="2700000" algn="tl">
                    <a:srgbClr val="000000">
                      <a:alpha val="43137"/>
                    </a:srgbClr>
                  </a:outerShdw>
                </a:effectLst>
                <a:latin typeface="Calibri" pitchFamily="34" charset="0"/>
              </a:rPr>
              <a:t>Työnantajaan kohdistuva yleisvelvoite</a:t>
            </a:r>
          </a:p>
        </p:txBody>
      </p:sp>
    </p:spTree>
    <p:extLst>
      <p:ext uri="{BB962C8B-B14F-4D97-AF65-F5344CB8AC3E}">
        <p14:creationId xmlns:p14="http://schemas.microsoft.com/office/powerpoint/2010/main" val="2478175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88840"/>
            <a:ext cx="8229600" cy="4177134"/>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a:lnSpc>
                <a:spcPct val="90000"/>
              </a:lnSpc>
            </a:pPr>
            <a:r>
              <a:rPr lang="fi-FI" altLang="fi-FI" sz="2800" dirty="0" err="1">
                <a:latin typeface="Calibri" panose="020F0502020204030204" pitchFamily="34" charset="0"/>
              </a:rPr>
              <a:t>TA:n</a:t>
            </a:r>
            <a:r>
              <a:rPr lang="fi-FI" altLang="fi-FI" sz="2800" dirty="0">
                <a:latin typeface="Calibri" panose="020F0502020204030204" pitchFamily="34" charset="0"/>
              </a:rPr>
              <a:t> on riittävän järjestelmällisesti selvitettävä ja tunnistettava työhön liittyvät haitta- ja vaaratekijät</a:t>
            </a:r>
          </a:p>
          <a:p>
            <a:pPr>
              <a:lnSpc>
                <a:spcPct val="90000"/>
              </a:lnSpc>
              <a:spcBef>
                <a:spcPct val="60000"/>
              </a:spcBef>
            </a:pPr>
            <a:r>
              <a:rPr lang="fi-FI" altLang="fi-FI" sz="2800" dirty="0">
                <a:latin typeface="Calibri" panose="020F0502020204030204" pitchFamily="34" charset="0"/>
              </a:rPr>
              <a:t> vaaratekijät poistettava; tai</a:t>
            </a:r>
          </a:p>
          <a:p>
            <a:pPr>
              <a:lnSpc>
                <a:spcPct val="90000"/>
              </a:lnSpc>
              <a:spcBef>
                <a:spcPct val="60000"/>
              </a:spcBef>
            </a:pPr>
            <a:r>
              <a:rPr lang="fi-FI" altLang="fi-FI" sz="2800" dirty="0">
                <a:latin typeface="Calibri" panose="020F0502020204030204" pitchFamily="34" charset="0"/>
              </a:rPr>
              <a:t> ellei poistettavissa, arvioitava vaaran merkitys; </a:t>
            </a:r>
            <a:r>
              <a:rPr lang="fi-FI" altLang="fi-FI" sz="2800" i="1" dirty="0">
                <a:latin typeface="Calibri" panose="020F0502020204030204" pitchFamily="34" charset="0"/>
              </a:rPr>
              <a:t>ja</a:t>
            </a:r>
          </a:p>
          <a:p>
            <a:pPr>
              <a:lnSpc>
                <a:spcPct val="90000"/>
              </a:lnSpc>
              <a:spcBef>
                <a:spcPct val="60000"/>
              </a:spcBef>
            </a:pPr>
            <a:r>
              <a:rPr lang="fi-FI" altLang="fi-FI" sz="2800" dirty="0">
                <a:latin typeface="Calibri" panose="020F0502020204030204" pitchFamily="34" charset="0"/>
              </a:rPr>
              <a:t> ryhdyttävä tarpeellisiin toimenpiteisiin </a:t>
            </a:r>
          </a:p>
          <a:p>
            <a:pPr marL="457200" lvl="1" indent="0">
              <a:lnSpc>
                <a:spcPct val="90000"/>
              </a:lnSpc>
              <a:spcBef>
                <a:spcPct val="60000"/>
              </a:spcBef>
              <a:buNone/>
            </a:pPr>
            <a:r>
              <a:rPr lang="fi-FI" altLang="fi-FI" sz="2400" dirty="0">
                <a:latin typeface="Calibri" panose="020F0502020204030204" pitchFamily="34" charset="0"/>
                <a:sym typeface="Wingdings" panose="05000000000000000000" pitchFamily="2" charset="2"/>
              </a:rPr>
              <a:t></a:t>
            </a:r>
            <a:r>
              <a:rPr lang="fi-FI" altLang="fi-FI" sz="2400" dirty="0">
                <a:latin typeface="Calibri" panose="020F0502020204030204" pitchFamily="34" charset="0"/>
              </a:rPr>
              <a:t> ts. alennettava haitta/vaara hyväksyttävälle tasolle</a:t>
            </a:r>
          </a:p>
          <a:p>
            <a:pPr marL="0" indent="0">
              <a:lnSpc>
                <a:spcPct val="80000"/>
              </a:lnSpc>
              <a:buNone/>
            </a:pPr>
            <a:endParaRPr lang="fi-FI" altLang="fi-FI" sz="2400" dirty="0">
              <a:solidFill>
                <a:srgbClr val="FF0000"/>
              </a:solidFill>
            </a:endParaRPr>
          </a:p>
          <a:p>
            <a:pPr marL="0" indent="0">
              <a:lnSpc>
                <a:spcPct val="80000"/>
              </a:lnSpc>
              <a:buNone/>
            </a:pPr>
            <a:endParaRPr lang="fi-FI" sz="28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936104"/>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400" dirty="0">
                <a:effectLst>
                  <a:outerShdw blurRad="38100" dist="38100" dir="2700000" algn="tl">
                    <a:srgbClr val="000000">
                      <a:alpha val="43137"/>
                    </a:srgbClr>
                  </a:outerShdw>
                </a:effectLst>
                <a:latin typeface="Calibri" pitchFamily="34" charset="0"/>
              </a:rPr>
              <a:t>Työn vaarojen selvittäminen ja arviointi</a:t>
            </a:r>
          </a:p>
        </p:txBody>
      </p:sp>
    </p:spTree>
    <p:extLst>
      <p:ext uri="{BB962C8B-B14F-4D97-AF65-F5344CB8AC3E}">
        <p14:creationId xmlns:p14="http://schemas.microsoft.com/office/powerpoint/2010/main" val="1382483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700808"/>
            <a:ext cx="8229600" cy="4465166"/>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pPr>
              <a:buFont typeface="Arial" charset="0"/>
              <a:buNone/>
            </a:pPr>
            <a:r>
              <a:rPr lang="fi-FI" altLang="fi-FI" sz="2800" dirty="0" err="1">
                <a:latin typeface="Calibri" panose="020F0502020204030204" pitchFamily="34" charset="0"/>
              </a:rPr>
              <a:t>TA:n</a:t>
            </a:r>
            <a:r>
              <a:rPr lang="fi-FI" altLang="fi-FI" sz="2800" dirty="0">
                <a:latin typeface="Calibri" panose="020F0502020204030204" pitchFamily="34" charset="0"/>
              </a:rPr>
              <a:t> on huolehdittava siitä, että</a:t>
            </a:r>
          </a:p>
          <a:p>
            <a:pPr>
              <a:spcBef>
                <a:spcPct val="50000"/>
              </a:spcBef>
            </a:pPr>
            <a:r>
              <a:rPr lang="fi-FI" altLang="fi-FI" sz="2800" dirty="0">
                <a:latin typeface="Calibri" panose="020F0502020204030204" pitchFamily="34" charset="0"/>
              </a:rPr>
              <a:t>TT </a:t>
            </a:r>
            <a:r>
              <a:rPr lang="fi-FI" altLang="fi-FI" sz="2800" b="1" dirty="0">
                <a:latin typeface="Calibri" panose="020F0502020204030204" pitchFamily="34" charset="0"/>
              </a:rPr>
              <a:t>perehdytetään</a:t>
            </a:r>
            <a:r>
              <a:rPr lang="fi-FI" altLang="fi-FI" sz="2800" dirty="0">
                <a:latin typeface="Calibri" panose="020F0502020204030204" pitchFamily="34" charset="0"/>
              </a:rPr>
              <a:t> riittävästi työhön ja työvälineisiin sekä niiden oikeaan käyttöön, erityisesti ennen uuden työn aloittamista</a:t>
            </a:r>
          </a:p>
          <a:p>
            <a:pPr>
              <a:spcBef>
                <a:spcPct val="50000"/>
              </a:spcBef>
            </a:pPr>
            <a:r>
              <a:rPr lang="fi-FI" altLang="fi-FI" sz="2800" dirty="0">
                <a:latin typeface="Calibri" panose="020F0502020204030204" pitchFamily="34" charset="0"/>
              </a:rPr>
              <a:t>TT:lle annetaan </a:t>
            </a:r>
            <a:r>
              <a:rPr lang="fi-FI" altLang="fi-FI" sz="2800" b="1" dirty="0">
                <a:latin typeface="Calibri" panose="020F0502020204030204" pitchFamily="34" charset="0"/>
              </a:rPr>
              <a:t>opetusta ja ohjausta </a:t>
            </a:r>
            <a:r>
              <a:rPr lang="fi-FI" altLang="fi-FI" sz="2800" dirty="0">
                <a:latin typeface="Calibri" panose="020F0502020204030204" pitchFamily="34" charset="0"/>
              </a:rPr>
              <a:t>työn haittojen ja vaarojen estämiseksi</a:t>
            </a:r>
          </a:p>
          <a:p>
            <a:pPr>
              <a:spcBef>
                <a:spcPct val="50000"/>
              </a:spcBef>
            </a:pPr>
            <a:r>
              <a:rPr lang="fi-FI" altLang="fi-FI" sz="2800" dirty="0">
                <a:latin typeface="Calibri" panose="020F0502020204030204" pitchFamily="34" charset="0"/>
              </a:rPr>
              <a:t>Opetusta ja ohjausta </a:t>
            </a:r>
            <a:r>
              <a:rPr lang="fi-FI" altLang="fi-FI" sz="2800" b="1" dirty="0">
                <a:latin typeface="Calibri" panose="020F0502020204030204" pitchFamily="34" charset="0"/>
              </a:rPr>
              <a:t>täydennettävä tarvittaessa</a:t>
            </a:r>
          </a:p>
          <a:p>
            <a:pPr marL="0" indent="0">
              <a:lnSpc>
                <a:spcPct val="80000"/>
              </a:lnSpc>
              <a:buNone/>
            </a:pPr>
            <a:endParaRPr lang="fi-FI" altLang="fi-FI" sz="2400" dirty="0">
              <a:latin typeface="Calibri" panose="020F0502020204030204" pitchFamily="34" charset="0"/>
            </a:endParaRPr>
          </a:p>
          <a:p>
            <a:pPr marL="0" indent="0">
              <a:lnSpc>
                <a:spcPct val="80000"/>
              </a:lnSpc>
              <a:buNone/>
            </a:pPr>
            <a:endParaRPr lang="fi-FI" sz="2800" dirty="0">
              <a:latin typeface="Calibri" panose="020F0502020204030204" pitchFamily="34" charset="0"/>
            </a:endParaRPr>
          </a:p>
          <a:p>
            <a:pPr>
              <a:lnSpc>
                <a:spcPct val="80000"/>
              </a:lnSpc>
              <a:buFont typeface="Wingdings" pitchFamily="2" charset="2"/>
              <a:buChar char="v"/>
            </a:pPr>
            <a:endParaRPr lang="fi-FI" sz="2600" dirty="0">
              <a:latin typeface="Calibri" panose="020F0502020204030204" pitchFamily="34" charset="0"/>
            </a:endParaRPr>
          </a:p>
        </p:txBody>
      </p:sp>
      <p:sp>
        <p:nvSpPr>
          <p:cNvPr id="4" name="Rectangle 2"/>
          <p:cNvSpPr>
            <a:spLocks noGrp="1" noChangeArrowheads="1"/>
          </p:cNvSpPr>
          <p:nvPr>
            <p:ph type="title" idx="4294967295"/>
          </p:nvPr>
        </p:nvSpPr>
        <p:spPr>
          <a:xfrm>
            <a:off x="457200" y="404664"/>
            <a:ext cx="8291264" cy="864096"/>
          </a:xfrm>
          <a:ln>
            <a:noFill/>
          </a:ln>
        </p:spPr>
        <p:style>
          <a:lnRef idx="1">
            <a:schemeClr val="accent6"/>
          </a:lnRef>
          <a:fillRef idx="2">
            <a:schemeClr val="accent6"/>
          </a:fillRef>
          <a:effectRef idx="1">
            <a:schemeClr val="accent6"/>
          </a:effectRef>
          <a:fontRef idx="minor">
            <a:schemeClr val="dk1"/>
          </a:fontRef>
        </p:style>
        <p:txBody>
          <a:bodyPr/>
          <a:lstStyle/>
          <a:p>
            <a:r>
              <a:rPr lang="fi-FI" sz="3400" dirty="0">
                <a:effectLst>
                  <a:outerShdw blurRad="38100" dist="38100" dir="2700000" algn="tl">
                    <a:srgbClr val="000000">
                      <a:alpha val="43137"/>
                    </a:srgbClr>
                  </a:outerShdw>
                </a:effectLst>
                <a:latin typeface="Calibri" pitchFamily="34" charset="0"/>
              </a:rPr>
              <a:t>Työntekijälle annettava opetus ja ohjaus</a:t>
            </a:r>
          </a:p>
        </p:txBody>
      </p:sp>
    </p:spTree>
    <p:extLst>
      <p:ext uri="{BB962C8B-B14F-4D97-AF65-F5344CB8AC3E}">
        <p14:creationId xmlns:p14="http://schemas.microsoft.com/office/powerpoint/2010/main" val="287512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algn="ctr"/>
            <a:r>
              <a:rPr lang="fi-FI" sz="4000" dirty="0"/>
              <a:t>Palvelusuunnitelman idea</a:t>
            </a:r>
          </a:p>
        </p:txBody>
      </p:sp>
      <p:sp>
        <p:nvSpPr>
          <p:cNvPr id="26626" name="Rectangle 3"/>
          <p:cNvSpPr>
            <a:spLocks noGrp="1" noChangeArrowheads="1"/>
          </p:cNvSpPr>
          <p:nvPr>
            <p:ph type="body" idx="4294967295"/>
          </p:nvPr>
        </p:nvSpPr>
        <p:spPr>
          <a:xfrm>
            <a:off x="467544" y="1916832"/>
            <a:ext cx="8229600" cy="4249142"/>
          </a:xfrm>
        </p:spPr>
        <p:txBody>
          <a:bodyPr/>
          <a:lstStyle/>
          <a:p>
            <a:pPr marL="0" indent="0">
              <a:lnSpc>
                <a:spcPct val="80000"/>
              </a:lnSpc>
              <a:buNone/>
              <a:tabLst>
                <a:tab pos="452438" algn="l"/>
              </a:tabLst>
            </a:pPr>
            <a:endParaRPr lang="fi-FI" sz="900" dirty="0">
              <a:latin typeface="Calibri" pitchFamily="34" charset="0"/>
              <a:sym typeface="Wingdings" pitchFamily="2" charset="2"/>
            </a:endParaRPr>
          </a:p>
          <a:p>
            <a:r>
              <a:rPr lang="fi-FI" altLang="fi-FI" sz="2800" dirty="0" err="1">
                <a:latin typeface="Calibri" panose="020F0502020204030204" pitchFamily="34" charset="0"/>
              </a:rPr>
              <a:t>TA:n</a:t>
            </a:r>
            <a:r>
              <a:rPr lang="fi-FI" altLang="fi-FI" sz="2800" dirty="0">
                <a:latin typeface="Calibri" panose="020F0502020204030204" pitchFamily="34" charset="0"/>
              </a:rPr>
              <a:t> ja TT:n on yhteistoiminnassa ylläpidettävä ja parannettava työturvallisuutta.</a:t>
            </a:r>
          </a:p>
          <a:p>
            <a:pPr marL="0" indent="0">
              <a:buNone/>
            </a:pPr>
            <a:endParaRPr lang="fi-FI" altLang="fi-FI" sz="1600" dirty="0">
              <a:latin typeface="Calibri" panose="020F0502020204030204" pitchFamily="34" charset="0"/>
            </a:endParaRPr>
          </a:p>
          <a:p>
            <a:pPr marL="0" indent="0">
              <a:spcBef>
                <a:spcPct val="40000"/>
              </a:spcBef>
              <a:buNone/>
            </a:pPr>
            <a:r>
              <a:rPr lang="fi-FI" altLang="fi-FI" sz="2800" b="1" dirty="0">
                <a:latin typeface="Calibri" panose="020F0502020204030204" pitchFamily="34" charset="0"/>
                <a:sym typeface="Wingdings" panose="05000000000000000000" pitchFamily="2" charset="2"/>
              </a:rPr>
              <a:t> </a:t>
            </a:r>
            <a:r>
              <a:rPr lang="fi-FI" altLang="fi-FI" sz="2800" b="1" dirty="0">
                <a:latin typeface="Calibri" panose="020F0502020204030204" pitchFamily="34" charset="0"/>
              </a:rPr>
              <a:t>TT:llä on oikeus</a:t>
            </a:r>
          </a:p>
          <a:p>
            <a:pPr marL="1309688" lvl="3" indent="-457200">
              <a:buFont typeface="Wingdings" panose="05000000000000000000" pitchFamily="2" charset="2"/>
              <a:buChar char="§"/>
            </a:pPr>
            <a:r>
              <a:rPr lang="fi-FI" altLang="fi-FI" sz="2800" b="1" dirty="0">
                <a:latin typeface="Calibri" panose="020F0502020204030204" pitchFamily="34" charset="0"/>
              </a:rPr>
              <a:t>tehdä turvallisuutta ja terveellisyyttä        koskevia ehdotuksia </a:t>
            </a:r>
            <a:r>
              <a:rPr lang="fi-FI" altLang="fi-FI" sz="2800" b="1" dirty="0" err="1">
                <a:latin typeface="Calibri" panose="020F0502020204030204" pitchFamily="34" charset="0"/>
              </a:rPr>
              <a:t>TA:lle</a:t>
            </a:r>
            <a:r>
              <a:rPr lang="fi-FI" altLang="fi-FI" sz="2800" b="1" dirty="0">
                <a:latin typeface="Calibri" panose="020F0502020204030204" pitchFamily="34" charset="0"/>
              </a:rPr>
              <a:t>; ja</a:t>
            </a:r>
          </a:p>
          <a:p>
            <a:pPr marL="1309688" lvl="3" indent="-457200">
              <a:buFont typeface="Wingdings" panose="05000000000000000000" pitchFamily="2" charset="2"/>
              <a:buChar char="§"/>
            </a:pPr>
            <a:r>
              <a:rPr lang="fi-FI" altLang="fi-FI" sz="2800" b="1" dirty="0">
                <a:latin typeface="Calibri" panose="020F0502020204030204" pitchFamily="34" charset="0"/>
              </a:rPr>
              <a:t>oikeus saada niihin palaute</a:t>
            </a:r>
          </a:p>
          <a:p>
            <a:pPr marL="0" indent="0">
              <a:lnSpc>
                <a:spcPct val="80000"/>
              </a:lnSpc>
              <a:buNone/>
            </a:pPr>
            <a:endParaRPr lang="fi-FI" altLang="fi-FI" sz="2400" dirty="0">
              <a:solidFill>
                <a:srgbClr val="FF0000"/>
              </a:solidFill>
            </a:endParaRPr>
          </a:p>
          <a:p>
            <a:pPr marL="0" indent="0">
              <a:lnSpc>
                <a:spcPct val="80000"/>
              </a:lnSpc>
              <a:buNone/>
            </a:pPr>
            <a:endParaRPr lang="fi-FI" sz="2800" dirty="0"/>
          </a:p>
          <a:p>
            <a:pPr>
              <a:lnSpc>
                <a:spcPct val="80000"/>
              </a:lnSpc>
              <a:buFont typeface="Wingdings" pitchFamily="2" charset="2"/>
              <a:buChar char="v"/>
            </a:pPr>
            <a:endParaRPr lang="fi-FI" sz="2600" dirty="0"/>
          </a:p>
        </p:txBody>
      </p:sp>
      <p:sp>
        <p:nvSpPr>
          <p:cNvPr id="4" name="Rectangle 2"/>
          <p:cNvSpPr>
            <a:spLocks noGrp="1" noChangeArrowheads="1"/>
          </p:cNvSpPr>
          <p:nvPr>
            <p:ph type="title" idx="4294967295"/>
          </p:nvPr>
        </p:nvSpPr>
        <p:spPr>
          <a:xfrm>
            <a:off x="457200" y="404664"/>
            <a:ext cx="8229600" cy="1224136"/>
          </a:xfrm>
          <a:ln>
            <a:noFill/>
          </a:ln>
        </p:spPr>
        <p:style>
          <a:lnRef idx="1">
            <a:schemeClr val="accent6"/>
          </a:lnRef>
          <a:fillRef idx="2">
            <a:schemeClr val="accent6"/>
          </a:fillRef>
          <a:effectRef idx="1">
            <a:schemeClr val="accent6"/>
          </a:effectRef>
          <a:fontRef idx="minor">
            <a:schemeClr val="dk1"/>
          </a:fontRef>
        </p:style>
        <p:txBody>
          <a:bodyPr/>
          <a:lstStyle/>
          <a:p>
            <a:pPr algn="ctr"/>
            <a:r>
              <a:rPr lang="fi-FI" sz="3400" dirty="0">
                <a:effectLst>
                  <a:outerShdw blurRad="38100" dist="38100" dir="2700000" algn="tl">
                    <a:srgbClr val="000000">
                      <a:alpha val="43137"/>
                    </a:srgbClr>
                  </a:outerShdw>
                </a:effectLst>
                <a:latin typeface="Calibri" pitchFamily="34" charset="0"/>
              </a:rPr>
              <a:t>Työnantajan ja työntekijöiden välinen yhteistoiminta</a:t>
            </a:r>
          </a:p>
        </p:txBody>
      </p:sp>
    </p:spTree>
    <p:extLst>
      <p:ext uri="{BB962C8B-B14F-4D97-AF65-F5344CB8AC3E}">
        <p14:creationId xmlns:p14="http://schemas.microsoft.com/office/powerpoint/2010/main" val="2300492391"/>
      </p:ext>
    </p:extLst>
  </p:cSld>
  <p:clrMapOvr>
    <a:masterClrMapping/>
  </p:clrMapOvr>
</p:sld>
</file>

<file path=ppt/theme/theme1.xml><?xml version="1.0" encoding="utf-8"?>
<a:theme xmlns:a="http://schemas.openxmlformats.org/drawingml/2006/main" name="1_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letusrakenne">
  <a:themeElements>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etusrakenn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etusraken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etusraken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etusraken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etusraken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etusraken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etusraken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etusraken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letusrakenne">
  <a:themeElements>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etusrakenn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letusraken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etusraken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etusraken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etusraken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etusraken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etusraken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etusraken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etusraken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3861</TotalTime>
  <Words>1216</Words>
  <Application>Microsoft Office PowerPoint</Application>
  <PresentationFormat>Näytössä katseltava diaesitys (4:3)</PresentationFormat>
  <Paragraphs>276</Paragraphs>
  <Slides>32</Slides>
  <Notes>32</Notes>
  <HiddenSlides>0</HiddenSlides>
  <MMClips>0</MMClips>
  <ScaleCrop>false</ScaleCrop>
  <HeadingPairs>
    <vt:vector size="6" baseType="variant">
      <vt:variant>
        <vt:lpstr>Käytetyt fontit</vt:lpstr>
      </vt:variant>
      <vt:variant>
        <vt:i4>5</vt:i4>
      </vt:variant>
      <vt:variant>
        <vt:lpstr>Teema</vt:lpstr>
      </vt:variant>
      <vt:variant>
        <vt:i4>4</vt:i4>
      </vt:variant>
      <vt:variant>
        <vt:lpstr>Dian otsikot</vt:lpstr>
      </vt:variant>
      <vt:variant>
        <vt:i4>32</vt:i4>
      </vt:variant>
    </vt:vector>
  </HeadingPairs>
  <TitlesOfParts>
    <vt:vector size="41" baseType="lpstr">
      <vt:lpstr>Arial</vt:lpstr>
      <vt:lpstr>Calibri</vt:lpstr>
      <vt:lpstr>Symbol</vt:lpstr>
      <vt:lpstr>Times New Roman</vt:lpstr>
      <vt:lpstr>Wingdings</vt:lpstr>
      <vt:lpstr>1_Mukautettu suunnittelumalli</vt:lpstr>
      <vt:lpstr>Mukautettu suunnittelumalli</vt:lpstr>
      <vt:lpstr>Oletusrakenne</vt:lpstr>
      <vt:lpstr>1_Oletusrakenne</vt:lpstr>
      <vt:lpstr> Henkilökohtainen apu - Työsuojelutietoa käytännössä </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PowerPoint-esitys</vt:lpstr>
      <vt:lpstr>Palvelusuunnitelman idea</vt:lpstr>
      <vt:lpstr>PowerPoint-esitys</vt:lpstr>
      <vt:lpstr>Palvelusuunnitelman idea</vt:lpstr>
      <vt:lpstr>PowerPoint-esitys</vt:lpstr>
      <vt:lpstr>Palvelusuunnitelman idea</vt:lpstr>
      <vt:lpstr>PowerPoint-esitys</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Palvelusuunnitelman idea</vt:lpstr>
      <vt:lpstr>PowerPoint-esitys</vt:lpstr>
      <vt:lpstr>Palvelusuunnitelman idea</vt:lpstr>
      <vt:lpstr>Palvelusuunnitelman idea</vt:lpstr>
      <vt:lpstr>Kiitos!</vt:lpstr>
    </vt:vector>
  </TitlesOfParts>
  <Company>Kynnys 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Niina Kilpelä</dc:creator>
  <cp:lastModifiedBy>Sirke Salmela</cp:lastModifiedBy>
  <cp:revision>210</cp:revision>
  <cp:lastPrinted>2013-11-15T13:48:27Z</cp:lastPrinted>
  <dcterms:created xsi:type="dcterms:W3CDTF">2009-01-27T14:37:48Z</dcterms:created>
  <dcterms:modified xsi:type="dcterms:W3CDTF">2017-10-17T08:20:07Z</dcterms:modified>
</cp:coreProperties>
</file>